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37"/>
  </p:notesMasterIdLst>
  <p:handoutMasterIdLst>
    <p:handoutMasterId r:id="rId38"/>
  </p:handoutMasterIdLst>
  <p:sldIdLst>
    <p:sldId id="295" r:id="rId4"/>
    <p:sldId id="296" r:id="rId5"/>
    <p:sldId id="258" r:id="rId6"/>
    <p:sldId id="259" r:id="rId7"/>
    <p:sldId id="297" r:id="rId8"/>
    <p:sldId id="298" r:id="rId9"/>
    <p:sldId id="261" r:id="rId10"/>
    <p:sldId id="321" r:id="rId11"/>
    <p:sldId id="292" r:id="rId12"/>
    <p:sldId id="299" r:id="rId13"/>
    <p:sldId id="293" r:id="rId14"/>
    <p:sldId id="294" r:id="rId15"/>
    <p:sldId id="265" r:id="rId16"/>
    <p:sldId id="300" r:id="rId17"/>
    <p:sldId id="301" r:id="rId18"/>
    <p:sldId id="308" r:id="rId19"/>
    <p:sldId id="305" r:id="rId20"/>
    <p:sldId id="324" r:id="rId21"/>
    <p:sldId id="306" r:id="rId22"/>
    <p:sldId id="257" r:id="rId23"/>
    <p:sldId id="322" r:id="rId24"/>
    <p:sldId id="312" r:id="rId25"/>
    <p:sldId id="313" r:id="rId26"/>
    <p:sldId id="302" r:id="rId27"/>
    <p:sldId id="263" r:id="rId28"/>
    <p:sldId id="311" r:id="rId29"/>
    <p:sldId id="304" r:id="rId30"/>
    <p:sldId id="317" r:id="rId31"/>
    <p:sldId id="325" r:id="rId32"/>
    <p:sldId id="318" r:id="rId33"/>
    <p:sldId id="319" r:id="rId34"/>
    <p:sldId id="309" r:id="rId35"/>
    <p:sldId id="27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9252F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8" autoAdjust="0"/>
    <p:restoredTop sz="75512" autoAdjust="0"/>
  </p:normalViewPr>
  <p:slideViewPr>
    <p:cSldViewPr snapToGrid="0">
      <p:cViewPr varScale="1">
        <p:scale>
          <a:sx n="131" d="100"/>
          <a:sy n="131" d="100"/>
        </p:scale>
        <p:origin x="17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1102 Treg / 2568 </a:t>
            </a:r>
            <a:r>
              <a:rPr lang="en-US" dirty="0" err="1"/>
              <a:t>Tconv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5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GEM-X for libraries (</a:t>
            </a:r>
            <a:r>
              <a:rPr lang="en-US" dirty="0">
                <a:solidFill>
                  <a:srgbClr val="FF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5' GEX/TCR/ FB)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Illumina (NextSeq2000, P4 XLEAP) for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In-house alignment pipeline]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4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EVALUATED ON THE 2D UMAP EMBEDDING</a:t>
            </a:r>
          </a:p>
          <a:p>
            <a:r>
              <a:rPr lang="en-US" dirty="0"/>
              <a:t>THESE PUSH FOR READABILITY OF THE UMAP, WHICH MAY NOT BE FOR THE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Bioinformatician I</a:t>
            </a:r>
          </a:p>
          <a:p>
            <a:r>
              <a:rPr lang="en-US" dirty="0"/>
              <a:t>Benaroya Research Institute</a:t>
            </a:r>
          </a:p>
          <a:p>
            <a:r>
              <a:rPr lang="en-US" dirty="0"/>
              <a:t>Center for Systems Immunology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20240905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Foreign and autoreactive cd4 conventional and regulatory t cells in T1D and healthy subjects</a:t>
            </a:r>
          </a:p>
        </p:txBody>
      </p:sp>
    </p:spTree>
    <p:extLst>
      <p:ext uri="{BB962C8B-B14F-4D97-AF65-F5344CB8AC3E}">
        <p14:creationId xmlns:p14="http://schemas.microsoft.com/office/powerpoint/2010/main" val="106186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1DF67-2827-873B-A967-A4079EAC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Tcrs</a:t>
            </a:r>
            <a:r>
              <a:rPr lang="en-US" dirty="0"/>
              <a:t> and t cell subsets in t1d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3D4296-7859-F5E8-3DD1-30776872BFFF}"/>
              </a:ext>
            </a:extLst>
          </p:cNvPr>
          <p:cNvSpPr txBox="1"/>
          <p:nvPr/>
        </p:nvSpPr>
        <p:spPr>
          <a:xfrm>
            <a:off x="2206323" y="1879096"/>
            <a:ext cx="60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IAR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8C2D89-DA5C-0ACE-8387-65253B4418DD}"/>
              </a:ext>
            </a:extLst>
          </p:cNvPr>
          <p:cNvSpPr txBox="1"/>
          <p:nvPr/>
        </p:nvSpPr>
        <p:spPr>
          <a:xfrm>
            <a:off x="7816759" y="1629379"/>
            <a:ext cx="2292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Microbial (foreign)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7CF34A-C963-E4B7-6617-969772FF87D3}"/>
              </a:ext>
            </a:extLst>
          </p:cNvPr>
          <p:cNvGrpSpPr/>
          <p:nvPr/>
        </p:nvGrpSpPr>
        <p:grpSpPr>
          <a:xfrm>
            <a:off x="2995495" y="2621241"/>
            <a:ext cx="1426481" cy="1534578"/>
            <a:chOff x="9372600" y="718406"/>
            <a:chExt cx="975883" cy="104983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6496DDC-1B6A-EF54-A6A9-C8067EC3A341}"/>
                </a:ext>
              </a:extLst>
            </p:cNvPr>
            <p:cNvSpPr/>
            <p:nvPr/>
          </p:nvSpPr>
          <p:spPr>
            <a:xfrm>
              <a:off x="9652000" y="718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1F56C3-FE1B-6F11-7F55-71628A93F4BC}"/>
                </a:ext>
              </a:extLst>
            </p:cNvPr>
            <p:cNvSpPr/>
            <p:nvPr/>
          </p:nvSpPr>
          <p:spPr>
            <a:xfrm>
              <a:off x="9372600" y="106818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2C8789-B296-3124-4153-C1CAC4A02316}"/>
                </a:ext>
              </a:extLst>
            </p:cNvPr>
            <p:cNvSpPr/>
            <p:nvPr/>
          </p:nvSpPr>
          <p:spPr>
            <a:xfrm>
              <a:off x="10119883" y="125459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224005-8F99-4B2B-9712-56DDAB1F5C3F}"/>
                </a:ext>
              </a:extLst>
            </p:cNvPr>
            <p:cNvSpPr/>
            <p:nvPr/>
          </p:nvSpPr>
          <p:spPr>
            <a:xfrm>
              <a:off x="9639300" y="1539640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2DCB63-B1D1-D61A-06BD-F535A32FBCC6}"/>
                </a:ext>
              </a:extLst>
            </p:cNvPr>
            <p:cNvSpPr/>
            <p:nvPr/>
          </p:nvSpPr>
          <p:spPr>
            <a:xfrm>
              <a:off x="9639300" y="1099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0A7FE6-CCDC-FC09-DD39-DAE6FD9990C0}"/>
                </a:ext>
              </a:extLst>
            </p:cNvPr>
            <p:cNvSpPr/>
            <p:nvPr/>
          </p:nvSpPr>
          <p:spPr>
            <a:xfrm>
              <a:off x="9906000" y="89154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A5755B-7302-6510-62BF-3737DC9D36A0}"/>
              </a:ext>
            </a:extLst>
          </p:cNvPr>
          <p:cNvGrpSpPr/>
          <p:nvPr/>
        </p:nvGrpSpPr>
        <p:grpSpPr>
          <a:xfrm>
            <a:off x="1612598" y="4963841"/>
            <a:ext cx="1058149" cy="1216472"/>
            <a:chOff x="8324934" y="2400172"/>
            <a:chExt cx="723900" cy="83221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4311BE-6EB8-5651-9CD0-0D44CEA4DF93}"/>
                </a:ext>
              </a:extLst>
            </p:cNvPr>
            <p:cNvSpPr/>
            <p:nvPr/>
          </p:nvSpPr>
          <p:spPr>
            <a:xfrm>
              <a:off x="8566234" y="240017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6ABDFE6-CB41-730B-31F7-CAAF22B822C7}"/>
                </a:ext>
              </a:extLst>
            </p:cNvPr>
            <p:cNvSpPr/>
            <p:nvPr/>
          </p:nvSpPr>
          <p:spPr>
            <a:xfrm>
              <a:off x="8324934" y="2600307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EF1C7D-6F39-63CE-2A54-082A9234D536}"/>
                </a:ext>
              </a:extLst>
            </p:cNvPr>
            <p:cNvSpPr/>
            <p:nvPr/>
          </p:nvSpPr>
          <p:spPr>
            <a:xfrm>
              <a:off x="8451934" y="2806629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AE7B9E9-F8FC-801A-E9FD-4014C9A6A783}"/>
                </a:ext>
              </a:extLst>
            </p:cNvPr>
            <p:cNvSpPr/>
            <p:nvPr/>
          </p:nvSpPr>
          <p:spPr>
            <a:xfrm>
              <a:off x="8361017" y="3003784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C92A90D-210C-5842-10CA-BCE0086C001A}"/>
                </a:ext>
              </a:extLst>
            </p:cNvPr>
            <p:cNvSpPr/>
            <p:nvPr/>
          </p:nvSpPr>
          <p:spPr>
            <a:xfrm>
              <a:off x="8540834" y="264278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01FF4E4-A732-DA70-BAFC-15E8303D4F78}"/>
                </a:ext>
              </a:extLst>
            </p:cNvPr>
            <p:cNvSpPr/>
            <p:nvPr/>
          </p:nvSpPr>
          <p:spPr>
            <a:xfrm>
              <a:off x="8820234" y="257331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Freeform 79">
            <a:extLst>
              <a:ext uri="{FF2B5EF4-FFF2-40B4-BE49-F238E27FC236}">
                <a16:creationId xmlns:a16="http://schemas.microsoft.com/office/drawing/2014/main" id="{0583116C-9DCA-3E65-7101-B0C432913265}"/>
              </a:ext>
            </a:extLst>
          </p:cNvPr>
          <p:cNvSpPr/>
          <p:nvPr/>
        </p:nvSpPr>
        <p:spPr>
          <a:xfrm>
            <a:off x="3133165" y="2715434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66777F33-99E6-9959-54A9-905CD506492B}"/>
              </a:ext>
            </a:extLst>
          </p:cNvPr>
          <p:cNvSpPr/>
          <p:nvPr/>
        </p:nvSpPr>
        <p:spPr>
          <a:xfrm>
            <a:off x="3176083" y="3275102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CBAC3252-AD75-C10B-1200-3E99F552AEF3}"/>
              </a:ext>
            </a:extLst>
          </p:cNvPr>
          <p:cNvSpPr/>
          <p:nvPr/>
        </p:nvSpPr>
        <p:spPr>
          <a:xfrm>
            <a:off x="3182215" y="3060508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FC347E16-AEC4-1FE0-6794-7503AC1C7EE2}"/>
              </a:ext>
            </a:extLst>
          </p:cNvPr>
          <p:cNvSpPr/>
          <p:nvPr/>
        </p:nvSpPr>
        <p:spPr>
          <a:xfrm>
            <a:off x="3550088" y="2753947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BCAFA08F-DF16-DA8A-464C-3BB505221163}"/>
              </a:ext>
            </a:extLst>
          </p:cNvPr>
          <p:cNvSpPr/>
          <p:nvPr/>
        </p:nvSpPr>
        <p:spPr>
          <a:xfrm rot="3402983">
            <a:off x="3861259" y="3476431"/>
            <a:ext cx="247464" cy="853672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FEA29D8-0FDF-4180-10EA-3C6DF35DEAEB}"/>
              </a:ext>
            </a:extLst>
          </p:cNvPr>
          <p:cNvSpPr/>
          <p:nvPr/>
        </p:nvSpPr>
        <p:spPr>
          <a:xfrm>
            <a:off x="3537826" y="3066640"/>
            <a:ext cx="453712" cy="919685"/>
          </a:xfrm>
          <a:custGeom>
            <a:avLst/>
            <a:gdLst>
              <a:gd name="connsiteX0" fmla="*/ 0 w 310393"/>
              <a:gd name="connsiteY0" fmla="*/ 629174 h 629174"/>
              <a:gd name="connsiteX1" fmla="*/ 264254 w 310393"/>
              <a:gd name="connsiteY1" fmla="*/ 520117 h 629174"/>
              <a:gd name="connsiteX2" fmla="*/ 310393 w 310393"/>
              <a:gd name="connsiteY2" fmla="*/ 0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393" h="629174">
                <a:moveTo>
                  <a:pt x="0" y="629174"/>
                </a:moveTo>
                <a:cubicBezTo>
                  <a:pt x="106261" y="627076"/>
                  <a:pt x="212522" y="624979"/>
                  <a:pt x="264254" y="520117"/>
                </a:cubicBezTo>
                <a:cubicBezTo>
                  <a:pt x="315986" y="415255"/>
                  <a:pt x="295013" y="100668"/>
                  <a:pt x="31039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CDB6D8E4-0647-1AC2-F750-7DD790161A26}"/>
              </a:ext>
            </a:extLst>
          </p:cNvPr>
          <p:cNvSpPr/>
          <p:nvPr/>
        </p:nvSpPr>
        <p:spPr>
          <a:xfrm>
            <a:off x="3316775" y="3397727"/>
            <a:ext cx="257838" cy="637648"/>
          </a:xfrm>
          <a:custGeom>
            <a:avLst/>
            <a:gdLst>
              <a:gd name="connsiteX0" fmla="*/ 147031 w 176392"/>
              <a:gd name="connsiteY0" fmla="*/ 436227 h 436227"/>
              <a:gd name="connsiteX1" fmla="*/ 224 w 176392"/>
              <a:gd name="connsiteY1" fmla="*/ 272642 h 436227"/>
              <a:gd name="connsiteX2" fmla="*/ 176392 w 176392"/>
              <a:gd name="connsiteY2" fmla="*/ 0 h 43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92" h="436227">
                <a:moveTo>
                  <a:pt x="147031" y="436227"/>
                </a:moveTo>
                <a:cubicBezTo>
                  <a:pt x="71180" y="390787"/>
                  <a:pt x="-4670" y="345347"/>
                  <a:pt x="224" y="272642"/>
                </a:cubicBezTo>
                <a:cubicBezTo>
                  <a:pt x="5118" y="199937"/>
                  <a:pt x="90755" y="99968"/>
                  <a:pt x="17639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B1004FC2-5D70-C936-5592-A282D0BEBE46}"/>
              </a:ext>
            </a:extLst>
          </p:cNvPr>
          <p:cNvSpPr/>
          <p:nvPr/>
        </p:nvSpPr>
        <p:spPr>
          <a:xfrm>
            <a:off x="3629795" y="268385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D647881-0BC6-9BAA-B09F-93AB356ABA69}"/>
              </a:ext>
            </a:extLst>
          </p:cNvPr>
          <p:cNvSpPr/>
          <p:nvPr/>
        </p:nvSpPr>
        <p:spPr>
          <a:xfrm>
            <a:off x="1750637" y="5040836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EC7004F2-DEE0-EF05-AD73-A250B1949CEE}"/>
              </a:ext>
            </a:extLst>
          </p:cNvPr>
          <p:cNvSpPr/>
          <p:nvPr/>
        </p:nvSpPr>
        <p:spPr>
          <a:xfrm rot="20200478">
            <a:off x="1838592" y="5479552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80B72DD1-368B-2A65-3007-F0352D13D8EA}"/>
              </a:ext>
            </a:extLst>
          </p:cNvPr>
          <p:cNvSpPr/>
          <p:nvPr/>
        </p:nvSpPr>
        <p:spPr>
          <a:xfrm rot="1703813">
            <a:off x="1962334" y="5521599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2FD0286A-DA9F-B476-A042-D51191CF64D8}"/>
              </a:ext>
            </a:extLst>
          </p:cNvPr>
          <p:cNvSpPr/>
          <p:nvPr/>
        </p:nvSpPr>
        <p:spPr>
          <a:xfrm rot="6927738">
            <a:off x="1747482" y="5475110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A3C73B2A-AB83-A1EB-FE2F-4EC1EEFD0F15}"/>
              </a:ext>
            </a:extLst>
          </p:cNvPr>
          <p:cNvSpPr/>
          <p:nvPr/>
        </p:nvSpPr>
        <p:spPr>
          <a:xfrm rot="1352581">
            <a:off x="2198226" y="5059229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085AB18D-2698-657C-7DB8-E09F019D0EEB}"/>
              </a:ext>
            </a:extLst>
          </p:cNvPr>
          <p:cNvSpPr/>
          <p:nvPr/>
        </p:nvSpPr>
        <p:spPr>
          <a:xfrm rot="16006370">
            <a:off x="1694464" y="573831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006B18C5-98C6-5993-E34D-73E3079C9880}"/>
              </a:ext>
            </a:extLst>
          </p:cNvPr>
          <p:cNvSpPr/>
          <p:nvPr/>
        </p:nvSpPr>
        <p:spPr>
          <a:xfrm>
            <a:off x="2091203" y="3360940"/>
            <a:ext cx="1440492" cy="2115277"/>
          </a:xfrm>
          <a:custGeom>
            <a:avLst/>
            <a:gdLst>
              <a:gd name="connsiteX0" fmla="*/ 8150 w 985468"/>
              <a:gd name="connsiteY0" fmla="*/ 1447101 h 1447101"/>
              <a:gd name="connsiteX1" fmla="*/ 142374 w 985468"/>
              <a:gd name="connsiteY1" fmla="*/ 432033 h 1447101"/>
              <a:gd name="connsiteX2" fmla="*/ 985468 w 985468"/>
              <a:gd name="connsiteY2" fmla="*/ 0 h 144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468" h="1447101">
                <a:moveTo>
                  <a:pt x="8150" y="1447101"/>
                </a:moveTo>
                <a:cubicBezTo>
                  <a:pt x="-6181" y="1060158"/>
                  <a:pt x="-20512" y="673216"/>
                  <a:pt x="142374" y="432033"/>
                </a:cubicBezTo>
                <a:cubicBezTo>
                  <a:pt x="305260" y="190850"/>
                  <a:pt x="645364" y="95425"/>
                  <a:pt x="985468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1B02089-768C-DF57-8117-7A559A77A382}"/>
              </a:ext>
            </a:extLst>
          </p:cNvPr>
          <p:cNvGrpSpPr>
            <a:grpSpLocks noChangeAspect="1"/>
          </p:cNvGrpSpPr>
          <p:nvPr/>
        </p:nvGrpSpPr>
        <p:grpSpPr>
          <a:xfrm>
            <a:off x="6854034" y="2874326"/>
            <a:ext cx="2692859" cy="3411460"/>
            <a:chOff x="6996831" y="2972440"/>
            <a:chExt cx="1921949" cy="24348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321E727-866A-4D32-6DCD-AD6E12D1940C}"/>
                </a:ext>
              </a:extLst>
            </p:cNvPr>
            <p:cNvGrpSpPr/>
            <p:nvPr/>
          </p:nvGrpSpPr>
          <p:grpSpPr>
            <a:xfrm>
              <a:off x="7942897" y="2972440"/>
              <a:ext cx="975883" cy="1049834"/>
              <a:chOff x="9372600" y="718406"/>
              <a:chExt cx="975883" cy="1049834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2977619-7D8C-636D-D29F-4F67039074CA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ECD635E-CC08-8E18-99B5-E372A544F372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A11FDA0-52CF-5296-5E64-6AD4130DAD8A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23ADBB5-C7EF-5C60-C459-C24BB5D34D5D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D0D1B09-F896-F76D-6331-071CB1663D87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2E271F8-CA03-58B1-E596-DB19D6DC8A4E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0D96F72-D3C3-941C-C1AC-5444A8D015F3}"/>
                </a:ext>
              </a:extLst>
            </p:cNvPr>
            <p:cNvGrpSpPr/>
            <p:nvPr/>
          </p:nvGrpSpPr>
          <p:grpSpPr>
            <a:xfrm>
              <a:off x="6996831" y="4575057"/>
              <a:ext cx="723900" cy="832212"/>
              <a:chOff x="8324934" y="2400172"/>
              <a:chExt cx="723900" cy="83221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56B405-A28D-01FF-3D6A-BD39722B81E8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262CAEA-BCE3-1CEE-4D96-A4C267BCBBF6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D80250F-0F83-1E91-54B0-09A3B26CEECA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DAE242A-11E8-10B4-D9A0-A954DE250D93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1CA5480-7694-EA3F-A631-C14F42A60798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1CE94C0-9102-F03B-A5CA-751565C07288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2243358-E3F7-AB7B-9730-A03855012166}"/>
                </a:ext>
              </a:extLst>
            </p:cNvPr>
            <p:cNvSpPr/>
            <p:nvPr/>
          </p:nvSpPr>
          <p:spPr>
            <a:xfrm>
              <a:off x="8066441" y="3419759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734CD42-58E8-DEC1-838A-F13AE1059182}"/>
                </a:ext>
              </a:extLst>
            </p:cNvPr>
            <p:cNvSpPr/>
            <p:nvPr/>
          </p:nvSpPr>
          <p:spPr>
            <a:xfrm>
              <a:off x="8070636" y="3272951"/>
              <a:ext cx="532701" cy="194331"/>
            </a:xfrm>
            <a:custGeom>
              <a:avLst/>
              <a:gdLst>
                <a:gd name="connsiteX0" fmla="*/ 0 w 532701"/>
                <a:gd name="connsiteY0" fmla="*/ 125835 h 194331"/>
                <a:gd name="connsiteX1" fmla="*/ 369115 w 532701"/>
                <a:gd name="connsiteY1" fmla="*/ 188753 h 194331"/>
                <a:gd name="connsiteX2" fmla="*/ 532701 w 532701"/>
                <a:gd name="connsiteY2" fmla="*/ 0 h 1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701" h="194331">
                  <a:moveTo>
                    <a:pt x="0" y="125835"/>
                  </a:moveTo>
                  <a:cubicBezTo>
                    <a:pt x="140166" y="167780"/>
                    <a:pt x="280332" y="209725"/>
                    <a:pt x="369115" y="188753"/>
                  </a:cubicBezTo>
                  <a:cubicBezTo>
                    <a:pt x="457898" y="167781"/>
                    <a:pt x="504738" y="34255"/>
                    <a:pt x="532701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9D352A1-06AD-5E79-EAD2-1C2F39B255A2}"/>
                </a:ext>
              </a:extLst>
            </p:cNvPr>
            <p:cNvSpPr/>
            <p:nvPr/>
          </p:nvSpPr>
          <p:spPr>
            <a:xfrm rot="1703813">
              <a:off x="7236092" y="4956630"/>
              <a:ext cx="92506" cy="352337"/>
            </a:xfrm>
            <a:custGeom>
              <a:avLst/>
              <a:gdLst>
                <a:gd name="connsiteX0" fmla="*/ 0 w 92506"/>
                <a:gd name="connsiteY0" fmla="*/ 0 h 352337"/>
                <a:gd name="connsiteX1" fmla="*/ 92279 w 92506"/>
                <a:gd name="connsiteY1" fmla="*/ 218113 h 352337"/>
                <a:gd name="connsiteX2" fmla="*/ 20973 w 92506"/>
                <a:gd name="connsiteY2" fmla="*/ 352337 h 35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6" h="352337">
                  <a:moveTo>
                    <a:pt x="0" y="0"/>
                  </a:moveTo>
                  <a:cubicBezTo>
                    <a:pt x="44392" y="79695"/>
                    <a:pt x="88784" y="159390"/>
                    <a:pt x="92279" y="218113"/>
                  </a:cubicBezTo>
                  <a:cubicBezTo>
                    <a:pt x="95774" y="276836"/>
                    <a:pt x="58373" y="314586"/>
                    <a:pt x="20973" y="3523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E250CA0-DF7A-7528-AD61-83D1E0C15B43}"/>
                </a:ext>
              </a:extLst>
            </p:cNvPr>
            <p:cNvSpPr/>
            <p:nvPr/>
          </p:nvSpPr>
          <p:spPr>
            <a:xfrm rot="6927738">
              <a:off x="7089108" y="4924826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3087EF0-036F-4E64-4F80-93FEB577B87B}"/>
                </a:ext>
              </a:extLst>
            </p:cNvPr>
            <p:cNvSpPr/>
            <p:nvPr/>
          </p:nvSpPr>
          <p:spPr>
            <a:xfrm rot="16006370">
              <a:off x="7052837" y="5104889"/>
              <a:ext cx="222308" cy="186370"/>
            </a:xfrm>
            <a:custGeom>
              <a:avLst/>
              <a:gdLst>
                <a:gd name="connsiteX0" fmla="*/ 0 w 222308"/>
                <a:gd name="connsiteY0" fmla="*/ 60535 h 186370"/>
                <a:gd name="connsiteX1" fmla="*/ 180363 w 222308"/>
                <a:gd name="connsiteY1" fmla="*/ 6007 h 186370"/>
                <a:gd name="connsiteX2" fmla="*/ 222308 w 222308"/>
                <a:gd name="connsiteY2" fmla="*/ 186370 h 18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308" h="186370">
                  <a:moveTo>
                    <a:pt x="0" y="60535"/>
                  </a:moveTo>
                  <a:cubicBezTo>
                    <a:pt x="71656" y="22784"/>
                    <a:pt x="143312" y="-14966"/>
                    <a:pt x="180363" y="6007"/>
                  </a:cubicBezTo>
                  <a:cubicBezTo>
                    <a:pt x="217414" y="26980"/>
                    <a:pt x="219861" y="106675"/>
                    <a:pt x="222308" y="18637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710AB7A-74B4-5CF6-F099-F2F7F6A478B6}"/>
                </a:ext>
              </a:extLst>
            </p:cNvPr>
            <p:cNvSpPr/>
            <p:nvPr/>
          </p:nvSpPr>
          <p:spPr>
            <a:xfrm>
              <a:off x="7324254" y="3478482"/>
              <a:ext cx="985468" cy="1447101"/>
            </a:xfrm>
            <a:custGeom>
              <a:avLst/>
              <a:gdLst>
                <a:gd name="connsiteX0" fmla="*/ 8150 w 985468"/>
                <a:gd name="connsiteY0" fmla="*/ 1447101 h 1447101"/>
                <a:gd name="connsiteX1" fmla="*/ 142374 w 985468"/>
                <a:gd name="connsiteY1" fmla="*/ 432033 h 1447101"/>
                <a:gd name="connsiteX2" fmla="*/ 985468 w 985468"/>
                <a:gd name="connsiteY2" fmla="*/ 0 h 144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5468" h="1447101">
                  <a:moveTo>
                    <a:pt x="8150" y="1447101"/>
                  </a:moveTo>
                  <a:cubicBezTo>
                    <a:pt x="-6181" y="1060158"/>
                    <a:pt x="-20512" y="673216"/>
                    <a:pt x="142374" y="432033"/>
                  </a:cubicBezTo>
                  <a:cubicBezTo>
                    <a:pt x="305260" y="190850"/>
                    <a:pt x="645364" y="95425"/>
                    <a:pt x="98546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79A2A2D-EAD8-3D15-7A1A-AF90F9C2539B}"/>
                </a:ext>
              </a:extLst>
            </p:cNvPr>
            <p:cNvSpPr/>
            <p:nvPr/>
          </p:nvSpPr>
          <p:spPr>
            <a:xfrm>
              <a:off x="7613928" y="3930827"/>
              <a:ext cx="739134" cy="939901"/>
            </a:xfrm>
            <a:custGeom>
              <a:avLst/>
              <a:gdLst>
                <a:gd name="connsiteX0" fmla="*/ 0 w 739134"/>
                <a:gd name="connsiteY0" fmla="*/ 939901 h 939901"/>
                <a:gd name="connsiteX1" fmla="*/ 652102 w 739134"/>
                <a:gd name="connsiteY1" fmla="*/ 706748 h 939901"/>
                <a:gd name="connsiteX2" fmla="*/ 714034 w 739134"/>
                <a:gd name="connsiteY2" fmla="*/ 0 h 93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9134" h="939901">
                  <a:moveTo>
                    <a:pt x="0" y="939901"/>
                  </a:moveTo>
                  <a:cubicBezTo>
                    <a:pt x="266548" y="901649"/>
                    <a:pt x="533096" y="863398"/>
                    <a:pt x="652102" y="706748"/>
                  </a:cubicBezTo>
                  <a:cubicBezTo>
                    <a:pt x="771108" y="550098"/>
                    <a:pt x="742571" y="275049"/>
                    <a:pt x="714034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E5EE92A-1262-3CBF-352C-6BEC46DDBD18}"/>
                </a:ext>
              </a:extLst>
            </p:cNvPr>
            <p:cNvSpPr/>
            <p:nvPr/>
          </p:nvSpPr>
          <p:spPr>
            <a:xfrm>
              <a:off x="7092960" y="3435375"/>
              <a:ext cx="947203" cy="1449925"/>
            </a:xfrm>
            <a:custGeom>
              <a:avLst/>
              <a:gdLst>
                <a:gd name="connsiteX0" fmla="*/ 21873 w 947203"/>
                <a:gd name="connsiteY0" fmla="*/ 1449925 h 1449925"/>
                <a:gd name="connsiteX1" fmla="*/ 120235 w 947203"/>
                <a:gd name="connsiteY1" fmla="*/ 320587 h 1449925"/>
                <a:gd name="connsiteX2" fmla="*/ 947203 w 947203"/>
                <a:gd name="connsiteY2" fmla="*/ 0 h 144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7203" h="1449925">
                  <a:moveTo>
                    <a:pt x="21873" y="1449925"/>
                  </a:moveTo>
                  <a:cubicBezTo>
                    <a:pt x="-6057" y="1006083"/>
                    <a:pt x="-33987" y="562241"/>
                    <a:pt x="120235" y="320587"/>
                  </a:cubicBezTo>
                  <a:cubicBezTo>
                    <a:pt x="274457" y="78933"/>
                    <a:pt x="610830" y="39466"/>
                    <a:pt x="94720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B733C48-F2BC-9FCD-270B-6CAB5C35FD0A}"/>
                </a:ext>
              </a:extLst>
            </p:cNvPr>
            <p:cNvSpPr/>
            <p:nvPr/>
          </p:nvSpPr>
          <p:spPr>
            <a:xfrm>
              <a:off x="7337058" y="3628456"/>
              <a:ext cx="1482713" cy="1074693"/>
            </a:xfrm>
            <a:custGeom>
              <a:avLst/>
              <a:gdLst>
                <a:gd name="connsiteX0" fmla="*/ 0 w 1482713"/>
                <a:gd name="connsiteY0" fmla="*/ 1074693 h 1074693"/>
                <a:gd name="connsiteX1" fmla="*/ 1030977 w 1482713"/>
                <a:gd name="connsiteY1" fmla="*/ 823324 h 1074693"/>
                <a:gd name="connsiteX2" fmla="*/ 1482713 w 1482713"/>
                <a:gd name="connsiteY2" fmla="*/ 0 h 107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713" h="1074693">
                  <a:moveTo>
                    <a:pt x="0" y="1074693"/>
                  </a:moveTo>
                  <a:cubicBezTo>
                    <a:pt x="391929" y="1038566"/>
                    <a:pt x="783858" y="1002439"/>
                    <a:pt x="1030977" y="823324"/>
                  </a:cubicBezTo>
                  <a:cubicBezTo>
                    <a:pt x="1278096" y="644209"/>
                    <a:pt x="1380404" y="322104"/>
                    <a:pt x="148271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B9D047E-0764-2088-235A-8108E665D6F6}"/>
                </a:ext>
              </a:extLst>
            </p:cNvPr>
            <p:cNvSpPr/>
            <p:nvPr/>
          </p:nvSpPr>
          <p:spPr>
            <a:xfrm>
              <a:off x="7358916" y="3058655"/>
              <a:ext cx="983618" cy="1640851"/>
            </a:xfrm>
            <a:custGeom>
              <a:avLst/>
              <a:gdLst>
                <a:gd name="connsiteX0" fmla="*/ 0 w 983618"/>
                <a:gd name="connsiteY0" fmla="*/ 1640851 h 1640851"/>
                <a:gd name="connsiteX1" fmla="*/ 189438 w 983618"/>
                <a:gd name="connsiteY1" fmla="*/ 223713 h 1640851"/>
                <a:gd name="connsiteX2" fmla="*/ 983618 w 983618"/>
                <a:gd name="connsiteY2" fmla="*/ 23347 h 164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618" h="1640851">
                  <a:moveTo>
                    <a:pt x="0" y="1640851"/>
                  </a:moveTo>
                  <a:cubicBezTo>
                    <a:pt x="12751" y="1067074"/>
                    <a:pt x="25502" y="493297"/>
                    <a:pt x="189438" y="223713"/>
                  </a:cubicBezTo>
                  <a:cubicBezTo>
                    <a:pt x="353374" y="-45871"/>
                    <a:pt x="668496" y="-11262"/>
                    <a:pt x="983618" y="233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DE33008-BC2E-04BC-82CA-ABBDABC98280}"/>
                </a:ext>
              </a:extLst>
            </p:cNvPr>
            <p:cNvSpPr/>
            <p:nvPr/>
          </p:nvSpPr>
          <p:spPr>
            <a:xfrm>
              <a:off x="7617571" y="3475449"/>
              <a:ext cx="728606" cy="1384350"/>
            </a:xfrm>
            <a:custGeom>
              <a:avLst/>
              <a:gdLst>
                <a:gd name="connsiteX0" fmla="*/ 0 w 728606"/>
                <a:gd name="connsiteY0" fmla="*/ 1384350 h 1384350"/>
                <a:gd name="connsiteX1" fmla="*/ 204010 w 728606"/>
                <a:gd name="connsiteY1" fmla="*/ 524596 h 1384350"/>
                <a:gd name="connsiteX2" fmla="*/ 728606 w 728606"/>
                <a:gd name="connsiteY2" fmla="*/ 0 h 138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606" h="1384350">
                  <a:moveTo>
                    <a:pt x="0" y="1384350"/>
                  </a:moveTo>
                  <a:cubicBezTo>
                    <a:pt x="41288" y="1069835"/>
                    <a:pt x="82576" y="755321"/>
                    <a:pt x="204010" y="524596"/>
                  </a:cubicBezTo>
                  <a:cubicBezTo>
                    <a:pt x="325444" y="293871"/>
                    <a:pt x="527025" y="146935"/>
                    <a:pt x="7286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114E161-3C3E-0D29-7C68-8BAAFA0D2DA9}"/>
                </a:ext>
              </a:extLst>
            </p:cNvPr>
            <p:cNvSpPr txBox="1"/>
            <p:nvPr/>
          </p:nvSpPr>
          <p:spPr>
            <a:xfrm>
              <a:off x="7795517" y="3853189"/>
              <a:ext cx="340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?</a:t>
              </a:r>
            </a:p>
          </p:txBody>
        </p:sp>
      </p:grpSp>
      <p:sp>
        <p:nvSpPr>
          <p:cNvPr id="132" name="Text Placeholder 2">
            <a:extLst>
              <a:ext uri="{FF2B5EF4-FFF2-40B4-BE49-F238E27FC236}">
                <a16:creationId xmlns:a16="http://schemas.microsoft.com/office/drawing/2014/main" id="{4ED85058-6451-84CA-94FA-B1F7058554C9}"/>
              </a:ext>
            </a:extLst>
          </p:cNvPr>
          <p:cNvSpPr txBox="1">
            <a:spLocks/>
          </p:cNvSpPr>
          <p:nvPr/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rgbClr val="939598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We aim to compare the TCR relationships between IAR </a:t>
            </a:r>
            <a:r>
              <a:rPr lang="en-US" sz="2200" dirty="0" err="1"/>
              <a:t>Tregs:Tconvs</a:t>
            </a:r>
            <a:r>
              <a:rPr lang="en-US" sz="2200" dirty="0"/>
              <a:t> and foreign-AR </a:t>
            </a:r>
            <a:r>
              <a:rPr lang="en-US" sz="2200" dirty="0" err="1"/>
              <a:t>Tregs:Tconvs</a:t>
            </a:r>
            <a:r>
              <a:rPr lang="en-US" sz="2200" dirty="0"/>
              <a:t>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F704BB2-553C-F4B6-715D-DF24C8BFA63B}"/>
              </a:ext>
            </a:extLst>
          </p:cNvPr>
          <p:cNvSpPr txBox="1"/>
          <p:nvPr/>
        </p:nvSpPr>
        <p:spPr>
          <a:xfrm>
            <a:off x="1064144" y="3565590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TCR Clones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939F136-00B9-4703-9D65-F5EDE023957C}"/>
              </a:ext>
            </a:extLst>
          </p:cNvPr>
          <p:cNvSpPr txBox="1"/>
          <p:nvPr/>
        </p:nvSpPr>
        <p:spPr>
          <a:xfrm>
            <a:off x="2348088" y="572744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07CE3-A090-BEED-FC5C-1CE2ED918BC3}"/>
              </a:ext>
            </a:extLst>
          </p:cNvPr>
          <p:cNvSpPr txBox="1"/>
          <p:nvPr/>
        </p:nvSpPr>
        <p:spPr>
          <a:xfrm>
            <a:off x="4322946" y="2890031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E21EAEB-81EC-6130-BEBD-583D74193830}"/>
              </a:ext>
            </a:extLst>
          </p:cNvPr>
          <p:cNvSpPr txBox="1"/>
          <p:nvPr/>
        </p:nvSpPr>
        <p:spPr>
          <a:xfrm>
            <a:off x="7490327" y="5831676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E2E339A-6AA0-1E70-AD08-037F7A74C381}"/>
              </a:ext>
            </a:extLst>
          </p:cNvPr>
          <p:cNvSpPr txBox="1"/>
          <p:nvPr/>
        </p:nvSpPr>
        <p:spPr>
          <a:xfrm>
            <a:off x="9417479" y="308430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8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6A63F-AB2E-3967-E004-A5C29697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7C6E8-91A7-69FB-164D-6E64E2BF9602}"/>
              </a:ext>
            </a:extLst>
          </p:cNvPr>
          <p:cNvSpPr txBox="1"/>
          <p:nvPr/>
        </p:nvSpPr>
        <p:spPr>
          <a:xfrm>
            <a:off x="175405" y="6550223"/>
            <a:ext cx="354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Created with BioRender.com</a:t>
            </a:r>
          </a:p>
        </p:txBody>
      </p:sp>
      <p:pic>
        <p:nvPicPr>
          <p:cNvPr id="3" name="Picture 2" descr="A diagram of a cell culture&#10;&#10;Description automatically generated with medium confidence">
            <a:extLst>
              <a:ext uri="{FF2B5EF4-FFF2-40B4-BE49-F238E27FC236}">
                <a16:creationId xmlns:a16="http://schemas.microsoft.com/office/drawing/2014/main" id="{09D6FE6A-55B1-4A87-0048-40E3BA67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499" y="963168"/>
            <a:ext cx="8093001" cy="5374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19754-FED7-BB43-B41A-8325D03C68C4}"/>
              </a:ext>
            </a:extLst>
          </p:cNvPr>
          <p:cNvSpPr/>
          <p:nvPr/>
        </p:nvSpPr>
        <p:spPr>
          <a:xfrm>
            <a:off x="2356338" y="2450122"/>
            <a:ext cx="199293" cy="15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B1EE3-7814-3024-ACDF-5F81B15E3638}"/>
              </a:ext>
            </a:extLst>
          </p:cNvPr>
          <p:cNvSpPr txBox="1"/>
          <p:nvPr/>
        </p:nvSpPr>
        <p:spPr>
          <a:xfrm>
            <a:off x="2385678" y="2383676"/>
            <a:ext cx="223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193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Data &amp; Results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Data QC + Metrics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TCR Recovery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GEX Visualization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 err="1"/>
              <a:t>TotalSeq</a:t>
            </a:r>
            <a:r>
              <a:rPr lang="en-US" dirty="0"/>
              <a:t>/FB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4891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70356A-FA87-1545-AAA9-818310F9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overview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F176861C-2161-5042-DAD9-70A990D4A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435" y="365125"/>
            <a:ext cx="4252975" cy="3200400"/>
          </a:xfrm>
          <a:prstGeom prst="rect">
            <a:avLst/>
          </a:prstGeom>
        </p:spPr>
      </p:pic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F4CACB99-6192-6A8F-3434-2201F442D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434" y="3565525"/>
            <a:ext cx="4252976" cy="3200400"/>
          </a:xfrm>
          <a:prstGeom prst="rect">
            <a:avLst/>
          </a:prstGeom>
        </p:spPr>
      </p:pic>
      <p:pic>
        <p:nvPicPr>
          <p:cNvPr id="10" name="Picture 9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7AEDD37-A461-6254-4AFD-6339C0098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29" y="1566202"/>
            <a:ext cx="5148605" cy="4584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125A7-5A99-A183-6D92-7E228605D0F9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0A517-65DD-70D0-262F-0B078D58AC18}"/>
              </a:ext>
            </a:extLst>
          </p:cNvPr>
          <p:cNvSpPr txBox="1"/>
          <p:nvPr/>
        </p:nvSpPr>
        <p:spPr>
          <a:xfrm>
            <a:off x="9564457" y="1720840"/>
            <a:ext cx="24347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37420K cells recovered/ 106K loaded</a:t>
            </a:r>
          </a:p>
          <a:p>
            <a:endParaRPr lang="en-US" dirty="0"/>
          </a:p>
          <a:p>
            <a:r>
              <a:rPr lang="en-US" dirty="0"/>
              <a:t>Cell viability: 91%</a:t>
            </a:r>
          </a:p>
          <a:p>
            <a:endParaRPr lang="en-US" dirty="0"/>
          </a:p>
          <a:p>
            <a:r>
              <a:rPr lang="en-US" dirty="0"/>
              <a:t>2310 median genes/cell</a:t>
            </a:r>
          </a:p>
          <a:p>
            <a:endParaRPr lang="en-US" dirty="0"/>
          </a:p>
          <a:p>
            <a:r>
              <a:rPr lang="en-US" dirty="0"/>
              <a:t>24,244 total genes detected</a:t>
            </a:r>
          </a:p>
          <a:p>
            <a:endParaRPr lang="en-US" dirty="0"/>
          </a:p>
          <a:p>
            <a:r>
              <a:rPr lang="en-US" dirty="0"/>
              <a:t>8117 Median UMI counts/cell</a:t>
            </a:r>
          </a:p>
        </p:txBody>
      </p:sp>
    </p:spTree>
    <p:extLst>
      <p:ext uri="{BB962C8B-B14F-4D97-AF65-F5344CB8AC3E}">
        <p14:creationId xmlns:p14="http://schemas.microsoft.com/office/powerpoint/2010/main" val="208438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BF430-0A3E-3708-2459-2274A3DD3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nFeatures</a:t>
            </a:r>
            <a:r>
              <a:rPr lang="en-US" dirty="0"/>
              <a:t>/Cell are high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502F3A-595C-2014-9347-6E9E3567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D5911-226D-834E-BBBD-C59A20F9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40" y="1753137"/>
            <a:ext cx="10594730" cy="423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F29EA-D723-AD28-DBAE-139A97626920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12827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B5D70-E96E-063F-F794-1793360A8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Samples with higher mitochondrial read counts are lower in genes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19321F-2B76-916A-9E5C-F28551A9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9F211-66DB-17AE-3154-09601784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89" y="1389183"/>
            <a:ext cx="8651632" cy="519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F874B-5014-23ED-F6F8-C94F2CF7ED34}"/>
              </a:ext>
            </a:extLst>
          </p:cNvPr>
          <p:cNvSpPr txBox="1"/>
          <p:nvPr/>
        </p:nvSpPr>
        <p:spPr>
          <a:xfrm>
            <a:off x="0" y="6492875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9562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5B2D6-27B1-3F63-B714-00A42C0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Hashtag demultiplexing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3F295-2FC7-7E79-F050-178637C6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970" r="66101"/>
          <a:stretch/>
        </p:blipFill>
        <p:spPr>
          <a:xfrm>
            <a:off x="5510503" y="1830439"/>
            <a:ext cx="6681497" cy="4471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37725C-9207-6459-4C46-3700D836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" y="1830439"/>
            <a:ext cx="5407972" cy="2478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106A06-9C88-FE95-82E4-8CC7941FC90C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606A5-4287-D37F-3C9F-51D5439F63A8}"/>
              </a:ext>
            </a:extLst>
          </p:cNvPr>
          <p:cNvSpPr txBox="1"/>
          <p:nvPr/>
        </p:nvSpPr>
        <p:spPr>
          <a:xfrm>
            <a:off x="414528" y="4853198"/>
            <a:ext cx="403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1873 </a:t>
            </a:r>
            <a:r>
              <a:rPr lang="en-US" dirty="0" err="1"/>
              <a:t>Multiplet</a:t>
            </a:r>
            <a:r>
              <a:rPr lang="en-US" dirty="0"/>
              <a:t> GEMs and 108 Negative GEMs identified and removed.</a:t>
            </a:r>
          </a:p>
        </p:txBody>
      </p:sp>
    </p:spTree>
    <p:extLst>
      <p:ext uri="{BB962C8B-B14F-4D97-AF65-F5344CB8AC3E}">
        <p14:creationId xmlns:p14="http://schemas.microsoft.com/office/powerpoint/2010/main" val="106681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6B13-C507-670F-A578-FE2A38D0F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860E35-BFE9-863F-A861-BE64BC28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Productive v(d)j-spanning pairs found in 80% of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90E6C-A975-7E74-059F-19A357689EA5}"/>
              </a:ext>
            </a:extLst>
          </p:cNvPr>
          <p:cNvSpPr txBox="1"/>
          <p:nvPr/>
        </p:nvSpPr>
        <p:spPr>
          <a:xfrm>
            <a:off x="8237833" y="4738549"/>
            <a:ext cx="3762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None ~ 5%</a:t>
            </a:r>
          </a:p>
          <a:p>
            <a:r>
              <a:rPr lang="en-US" dirty="0">
                <a:solidFill>
                  <a:srgbClr val="000000"/>
                </a:solidFill>
              </a:rPr>
              <a:t>Alpha only ~ 9%</a:t>
            </a:r>
          </a:p>
          <a:p>
            <a:r>
              <a:rPr lang="en-US" dirty="0">
                <a:solidFill>
                  <a:srgbClr val="000000"/>
                </a:solidFill>
              </a:rPr>
              <a:t>Beta only ~ 6%</a:t>
            </a:r>
          </a:p>
          <a:p>
            <a:r>
              <a:rPr lang="en-US" dirty="0">
                <a:solidFill>
                  <a:srgbClr val="000000"/>
                </a:solidFill>
              </a:rPr>
              <a:t>Both ~ 80%</a:t>
            </a:r>
          </a:p>
          <a:p>
            <a:r>
              <a:rPr lang="en-US" dirty="0">
                <a:solidFill>
                  <a:srgbClr val="000000"/>
                </a:solidFill>
              </a:rPr>
              <a:t>Removed: 35 </a:t>
            </a:r>
            <a:r>
              <a:rPr lang="en-US" dirty="0" err="1">
                <a:solidFill>
                  <a:srgbClr val="000000"/>
                </a:solidFill>
              </a:rPr>
              <a:t>iNKT</a:t>
            </a:r>
            <a:r>
              <a:rPr lang="en-US" dirty="0">
                <a:solidFill>
                  <a:srgbClr val="000000"/>
                </a:solidFill>
              </a:rPr>
              <a:t>, 11 MAIT cells, 1065 </a:t>
            </a:r>
            <a:r>
              <a:rPr lang="en-US" dirty="0" err="1">
                <a:solidFill>
                  <a:srgbClr val="000000"/>
                </a:solidFill>
              </a:rPr>
              <a:t>multiplets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3E454-8558-EB66-5BFB-03FC47DF0D79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B541A-451E-3902-44BC-35692034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4" y="1984249"/>
            <a:ext cx="7772400" cy="3886200"/>
          </a:xfrm>
          <a:prstGeom prst="rect">
            <a:avLst/>
          </a:prstGeom>
        </p:spPr>
      </p:pic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63EBA7D2-1E33-C6EC-F010-61EA70F7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125" y="1773783"/>
            <a:ext cx="3984347" cy="26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74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E6B18-3BB0-520E-4612-1906ED4ED0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Microbial cells </a:t>
            </a:r>
            <a:r>
              <a:rPr lang="en-US" dirty="0" err="1"/>
              <a:t>downsampled</a:t>
            </a:r>
            <a:r>
              <a:rPr lang="en-US" dirty="0"/>
              <a:t> to 600 per donor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626216-8498-DC16-61AF-E489F8E0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passing qc for each hashtag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CA0C1-7E39-053B-8776-79E85D69FFBB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AF9F75-1899-9F62-1F31-751E68B96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76585"/>
              </p:ext>
            </p:extLst>
          </p:nvPr>
        </p:nvGraphicFramePr>
        <p:xfrm>
          <a:off x="2481129" y="1583558"/>
          <a:ext cx="7229552" cy="4206608"/>
        </p:xfrm>
        <a:graphic>
          <a:graphicData uri="http://schemas.openxmlformats.org/drawingml/2006/table">
            <a:tbl>
              <a:tblPr/>
              <a:tblGrid>
                <a:gridCol w="1807388">
                  <a:extLst>
                    <a:ext uri="{9D8B030D-6E8A-4147-A177-3AD203B41FA5}">
                      <a16:colId xmlns:a16="http://schemas.microsoft.com/office/drawing/2014/main" val="2514303851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3283789643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2510338747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229158219"/>
                    </a:ext>
                  </a:extLst>
                </a:gridCol>
              </a:tblGrid>
              <a:tr h="600944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Microbial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Polyclonal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309905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641027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921179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962177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34800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097612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5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19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7AFEB-7CC4-3657-7719-77B411704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PCA clustering optimized with Davies-Bouldin, </a:t>
            </a:r>
            <a:r>
              <a:rPr lang="en-US" sz="2400" dirty="0" err="1"/>
              <a:t>Calinski-Harabasz</a:t>
            </a:r>
            <a:r>
              <a:rPr lang="en-US" sz="2400" dirty="0"/>
              <a:t>, and Silhouette metrics</a:t>
            </a:r>
            <a:br>
              <a:rPr lang="en-US" sz="2400" dirty="0"/>
            </a:br>
            <a:r>
              <a:rPr lang="en-US" sz="2400" dirty="0"/>
              <a:t>UMAP embedding optimized with </a:t>
            </a:r>
            <a:r>
              <a:rPr lang="en-US" sz="2400" dirty="0" err="1"/>
              <a:t>scDEED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60D5BC-5B25-E256-E2BD-8010A95E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transcript profiles revealed by </a:t>
            </a:r>
            <a:r>
              <a:rPr lang="en-US" dirty="0" err="1"/>
              <a:t>scrnaseq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DD178-F7EF-3D66-0222-BC739DFEFC68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1BC3A9A-485C-863F-E864-3DE887BE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04" y="1788333"/>
            <a:ext cx="6074535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1EEBD6-A035-2303-F974-E0CA034B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35" y="1833169"/>
            <a:ext cx="5486400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47DEE5-F7F6-4ECB-3A59-53140D59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7" y="1680768"/>
            <a:ext cx="5184367" cy="4752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4A743-FD6D-E9E3-C6C5-F914747A0B7D}"/>
              </a:ext>
            </a:extLst>
          </p:cNvPr>
          <p:cNvSpPr txBox="1"/>
          <p:nvPr/>
        </p:nvSpPr>
        <p:spPr>
          <a:xfrm>
            <a:off x="6095904" y="1486852"/>
            <a:ext cx="50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Cluster-defining genes:</a:t>
            </a:r>
          </a:p>
        </p:txBody>
      </p:sp>
    </p:spTree>
    <p:extLst>
      <p:ext uri="{BB962C8B-B14F-4D97-AF65-F5344CB8AC3E}">
        <p14:creationId xmlns:p14="http://schemas.microsoft.com/office/powerpoint/2010/main" val="37326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B81CE-E7C6-868D-2064-FEF84314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5465008"/>
            <a:ext cx="2476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1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hyperparameters optimized with </a:t>
            </a:r>
            <a:r>
              <a:rPr lang="en-US" dirty="0" err="1"/>
              <a:t>scdeed</a:t>
            </a:r>
            <a:endParaRPr lang="en-US" dirty="0"/>
          </a:p>
        </p:txBody>
      </p:sp>
      <p:pic>
        <p:nvPicPr>
          <p:cNvPr id="3" name="Picture 2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98E16897-3492-D9C1-6AB9-0775B228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963168"/>
            <a:ext cx="7772400" cy="4422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E3AC9-5E52-FDB9-47F4-F07FC6412A84}"/>
              </a:ext>
            </a:extLst>
          </p:cNvPr>
          <p:cNvSpPr txBox="1"/>
          <p:nvPr/>
        </p:nvSpPr>
        <p:spPr>
          <a:xfrm>
            <a:off x="2109355" y="5517573"/>
            <a:ext cx="7872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</a:rPr>
              <a:t>The improvements achieved with this method are not stunning, but may be useful when a UMAP looks noisy, or when cell distributions on a map are critical to your findings.” –Hamid </a:t>
            </a:r>
            <a:r>
              <a:rPr lang="en-US" b="0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Belouri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8CD3E-68D2-1EF3-D6B4-B0FFE01A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embedding trustworthiness/</a:t>
            </a:r>
            <a:r>
              <a:rPr lang="en-US" dirty="0" err="1"/>
              <a:t>dubiosity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4A453-E6E2-B961-94B7-4B675221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463675"/>
            <a:ext cx="5486400" cy="502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7DB7E-7DC3-934D-C4F7-5EDC8EAF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3675"/>
            <a:ext cx="5486400" cy="5029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C277A4-9381-F78A-0456-7E256998BAA5}"/>
              </a:ext>
            </a:extLst>
          </p:cNvPr>
          <p:cNvSpPr/>
          <p:nvPr/>
        </p:nvSpPr>
        <p:spPr>
          <a:xfrm>
            <a:off x="7521677" y="1463675"/>
            <a:ext cx="1696065" cy="468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864951-C383-113B-F050-2537C5CA9500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88615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0A9E3-32E9-1734-4E03-5AFB8C05D587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8D68F-0FAB-A759-880F-798E3315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143000"/>
            <a:ext cx="54864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3EF3E-C6C7-BC50-7EE3-C53AC16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26" y="11430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CD693-6CCC-B25A-9817-44F41099FC1D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04D3B-ADF2-7835-B1A2-BF48338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992557"/>
            <a:ext cx="109728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61A49-3382-7923-2E09-7ADC6F6E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" y="3735757"/>
            <a:ext cx="1097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4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E6CC6B-4A42-2EA1-3574-E0FFD58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P390 Treg/</a:t>
            </a:r>
            <a:r>
              <a:rPr lang="en-US" dirty="0" err="1"/>
              <a:t>tconv</a:t>
            </a:r>
            <a:r>
              <a:rPr lang="en-US" dirty="0"/>
              <a:t> genes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13470-F6C9-CC66-0405-2154F3E40102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5D518-9E82-F376-2C06-CCC00820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853611"/>
            <a:ext cx="7772400" cy="5440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52A1D-5163-0F95-E999-0E3EF2AE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78" y="1714892"/>
            <a:ext cx="4175645" cy="38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0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3EE14-3313-57D5-4758-14FAB615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Treg and </a:t>
            </a:r>
            <a:r>
              <a:rPr lang="en-US" dirty="0" err="1"/>
              <a:t>tconv</a:t>
            </a:r>
            <a:r>
              <a:rPr lang="en-US" dirty="0"/>
              <a:t> cell calling by </a:t>
            </a:r>
            <a:r>
              <a:rPr lang="en-US" dirty="0" err="1"/>
              <a:t>totalseq</a:t>
            </a:r>
            <a:endParaRPr lang="en-US" dirty="0"/>
          </a:p>
        </p:txBody>
      </p:sp>
      <p:pic>
        <p:nvPicPr>
          <p:cNvPr id="29" name="Picture 2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1D7AB41-C429-8EE3-929A-DE3780CF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22" y="1033180"/>
            <a:ext cx="3657600" cy="3657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7E886A-96DC-CECA-2B93-3939E40BDBB6}"/>
              </a:ext>
            </a:extLst>
          </p:cNvPr>
          <p:cNvCxnSpPr>
            <a:cxnSpLocks/>
          </p:cNvCxnSpPr>
          <p:nvPr/>
        </p:nvCxnSpPr>
        <p:spPr>
          <a:xfrm>
            <a:off x="7879754" y="3533554"/>
            <a:ext cx="54491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F138EC-4F49-AF13-A18D-A6B0407691F6}"/>
              </a:ext>
            </a:extLst>
          </p:cNvPr>
          <p:cNvCxnSpPr>
            <a:cxnSpLocks/>
          </p:cNvCxnSpPr>
          <p:nvPr/>
        </p:nvCxnSpPr>
        <p:spPr>
          <a:xfrm>
            <a:off x="3898496" y="3429000"/>
            <a:ext cx="304684" cy="67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7B99D-47E7-42F8-B767-3C02F7EF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153" y="4798455"/>
            <a:ext cx="6557694" cy="2059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9689E8-7062-A2F1-38A2-D2ECDDB7825C}"/>
              </a:ext>
            </a:extLst>
          </p:cNvPr>
          <p:cNvSpPr txBox="1"/>
          <p:nvPr/>
        </p:nvSpPr>
        <p:spPr>
          <a:xfrm>
            <a:off x="101600" y="6085792"/>
            <a:ext cx="281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34" name="Picture 33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0597E1B8-BFE0-5B88-EF50-3BAAA2BD6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0" y="1033180"/>
            <a:ext cx="3657600" cy="3657600"/>
          </a:xfrm>
          <a:prstGeom prst="rect">
            <a:avLst/>
          </a:prstGeom>
        </p:spPr>
      </p:pic>
      <p:pic>
        <p:nvPicPr>
          <p:cNvPr id="36" name="Picture 35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E132E449-EB5D-8C3B-CAB0-098E0F764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9261" y="103318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0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91C22A-B22F-6EC7-0B9F-ACBF878E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Umap</a:t>
            </a:r>
            <a:r>
              <a:rPr lang="en-US" dirty="0">
                <a:solidFill>
                  <a:srgbClr val="FF0000"/>
                </a:solidFill>
              </a:rPr>
              <a:t> with putative </a:t>
            </a:r>
            <a:r>
              <a:rPr lang="en-US" dirty="0" err="1">
                <a:solidFill>
                  <a:srgbClr val="FF0000"/>
                </a:solidFill>
              </a:rPr>
              <a:t>treg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tconv</a:t>
            </a:r>
            <a:r>
              <a:rPr lang="en-US" dirty="0">
                <a:solidFill>
                  <a:srgbClr val="FF0000"/>
                </a:solidFill>
              </a:rPr>
              <a:t> groups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C8E9-6A81-3272-D589-E10EB7238443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470C3B-6315-47B9-5DCA-E9DDB28A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14129"/>
            <a:ext cx="1097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4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60E23E-A16D-7929-2B8F-5EE6F2AC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of </a:t>
            </a:r>
            <a:r>
              <a:rPr lang="en-US" dirty="0" err="1"/>
              <a:t>tcr</a:t>
            </a:r>
            <a:r>
              <a:rPr lang="en-US" dirty="0"/>
              <a:t> repertoires in </a:t>
            </a:r>
            <a:r>
              <a:rPr lang="en-US" dirty="0" err="1"/>
              <a:t>iar</a:t>
            </a:r>
            <a:r>
              <a:rPr lang="en-US" dirty="0"/>
              <a:t>/microbial t cells possible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11D1C-0C86-3F70-7998-BFBA90E5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87" y="2508660"/>
            <a:ext cx="5035229" cy="2240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4C748-C2AE-84A1-F47A-9E1872ECE0AC}"/>
              </a:ext>
            </a:extLst>
          </p:cNvPr>
          <p:cNvSpPr txBox="1"/>
          <p:nvPr/>
        </p:nvSpPr>
        <p:spPr>
          <a:xfrm>
            <a:off x="107577" y="6109625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18E6789D-A877-17D9-1354-7BF70D14F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199" y="1449757"/>
            <a:ext cx="6400801" cy="502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45BF23-E01D-2453-9F62-E76789AA9BC4}"/>
              </a:ext>
            </a:extLst>
          </p:cNvPr>
          <p:cNvSpPr txBox="1"/>
          <p:nvPr/>
        </p:nvSpPr>
        <p:spPr>
          <a:xfrm>
            <a:off x="678425" y="1286333"/>
            <a:ext cx="443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work: plate-sorted </a:t>
            </a:r>
            <a:r>
              <a:rPr lang="en-US" dirty="0" err="1"/>
              <a:t>SMARTseq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95225-4152-C594-EB01-F68AB7F60B3F}"/>
              </a:ext>
            </a:extLst>
          </p:cNvPr>
          <p:cNvSpPr txBox="1"/>
          <p:nvPr/>
        </p:nvSpPr>
        <p:spPr>
          <a:xfrm>
            <a:off x="6291414" y="1208101"/>
            <a:ext cx="443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 study: GEM-X (5’ GEX, TCR, FB) with P4 XLEAP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37901-BE9A-052F-2553-5C7E71E3AE08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277779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9AB94-700D-931E-DF48-DE000CF6E9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528" y="1255375"/>
            <a:ext cx="11358372" cy="40477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10X GEM-X supports complex multi-modal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sc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-sequencing experimental schemes to investigate subtle differences in immune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High-quality RNA, TCR, and FB recovery enable a deeper look into the roles of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in T1D.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dataset supports the conclusion made previously that IAR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have a limited degree of TCR sharing.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dataset will support the central study question: do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implicated in T1D behave similarly to their microbial-targeting relatives?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D4F7BD-4444-8996-FF00-40BEBC51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97692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B81CE-E7C6-868D-2064-FEF84314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5465008"/>
            <a:ext cx="2476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0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Background &amp; Motivation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 cells in Type 1 Diabetes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Prior work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63618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7EFDF-8DF9-8708-C73C-6B40A4EE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3C814-46E0-F603-8971-10FF36DE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70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EFAB6-25CD-FC8D-7F17-882F1EA7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6EB7E-31B2-EFC0-3C70-724592B8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4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DD1E33-ABEA-B638-054C-0783CC51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D59D6A2-09E5-BE4E-BAB5-0C19A959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53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0E8D7-246D-2508-5A90-83F9E756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Treg and </a:t>
            </a:r>
            <a:r>
              <a:rPr lang="en-US" dirty="0" err="1"/>
              <a:t>tconv</a:t>
            </a:r>
            <a:r>
              <a:rPr lang="en-US" dirty="0"/>
              <a:t> cell calling by </a:t>
            </a:r>
            <a:r>
              <a:rPr lang="en-US" dirty="0" err="1"/>
              <a:t>totalseq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37EAE-4401-EDE9-1382-C3AA36529513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3B9B8E41-979A-9353-5681-9D4A0751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400" y="1247299"/>
            <a:ext cx="3657600" cy="4572000"/>
          </a:xfrm>
          <a:prstGeom prst="rect">
            <a:avLst/>
          </a:prstGeom>
        </p:spPr>
      </p:pic>
      <p:pic>
        <p:nvPicPr>
          <p:cNvPr id="11" name="Picture 10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6E442075-A0CB-C418-967D-0F16EFA37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1247299"/>
            <a:ext cx="3657600" cy="4572000"/>
          </a:xfrm>
          <a:prstGeom prst="rect">
            <a:avLst/>
          </a:prstGeom>
        </p:spPr>
      </p:pic>
      <p:pic>
        <p:nvPicPr>
          <p:cNvPr id="13" name="Picture 1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FED7FBF-4BBD-23C0-057F-A6BC55421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6912"/>
            <a:ext cx="3657600" cy="457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8CCA03-9A20-1593-ECAD-B4F83E48926C}"/>
              </a:ext>
            </a:extLst>
          </p:cNvPr>
          <p:cNvSpPr txBox="1"/>
          <p:nvPr/>
        </p:nvSpPr>
        <p:spPr>
          <a:xfrm>
            <a:off x="2864696" y="1084820"/>
            <a:ext cx="79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Tconv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AB62D7-592D-74B7-E003-5468DD09D657}"/>
              </a:ext>
            </a:extLst>
          </p:cNvPr>
          <p:cNvCxnSpPr>
            <a:cxnSpLocks/>
          </p:cNvCxnSpPr>
          <p:nvPr/>
        </p:nvCxnSpPr>
        <p:spPr>
          <a:xfrm>
            <a:off x="3636334" y="4263657"/>
            <a:ext cx="79744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817430-DF20-878A-8BA2-FA82E5F7F1A0}"/>
              </a:ext>
            </a:extLst>
          </p:cNvPr>
          <p:cNvCxnSpPr>
            <a:cxnSpLocks/>
          </p:cNvCxnSpPr>
          <p:nvPr/>
        </p:nvCxnSpPr>
        <p:spPr>
          <a:xfrm>
            <a:off x="7924800" y="2385238"/>
            <a:ext cx="79744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481814-3BD5-ED13-53F8-57293A692739}"/>
              </a:ext>
            </a:extLst>
          </p:cNvPr>
          <p:cNvGrpSpPr>
            <a:grpSpLocks noChangeAspect="1"/>
          </p:cNvGrpSpPr>
          <p:nvPr/>
        </p:nvGrpSpPr>
        <p:grpSpPr>
          <a:xfrm>
            <a:off x="1836102" y="1208314"/>
            <a:ext cx="8519796" cy="5284561"/>
            <a:chOff x="1800789" y="1210187"/>
            <a:chExt cx="8251381" cy="5051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BAEFEB-E489-1374-B158-7D229ED9DE82}"/>
                </a:ext>
              </a:extLst>
            </p:cNvPr>
            <p:cNvGrpSpPr/>
            <p:nvPr/>
          </p:nvGrpSpPr>
          <p:grpSpPr>
            <a:xfrm>
              <a:off x="2139830" y="2372946"/>
              <a:ext cx="7912340" cy="3888929"/>
              <a:chOff x="445224" y="2584090"/>
              <a:chExt cx="7860840" cy="384791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403493-0BE8-F82C-11E4-C81BC0509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5224" y="2584090"/>
                <a:ext cx="7860840" cy="384791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BF21B02-2AD7-DCF2-6264-FB065EBB3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2735" y="3121948"/>
                <a:ext cx="3456450" cy="1677103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9044FE-2245-23E9-A6AE-B1380AA0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811" y="3726694"/>
              <a:ext cx="1373855" cy="839426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969BE4-B760-0039-4415-864B3354B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00789" y="1210187"/>
              <a:ext cx="2283193" cy="1576539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B035758-1836-F2EE-C1EF-84D25CEA5FAA}"/>
                </a:ext>
              </a:extLst>
            </p:cNvPr>
            <p:cNvCxnSpPr/>
            <p:nvPr/>
          </p:nvCxnSpPr>
          <p:spPr>
            <a:xfrm flipH="1">
              <a:off x="2063476" y="1623965"/>
              <a:ext cx="57607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EE8FA8-BCE7-64AE-C16E-CA339E772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50482" y="1677776"/>
              <a:ext cx="4305987" cy="68124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C1D7F3-7DDD-F712-059F-9767525724A1}"/>
                </a:ext>
              </a:extLst>
            </p:cNvPr>
            <p:cNvGrpSpPr/>
            <p:nvPr/>
          </p:nvGrpSpPr>
          <p:grpSpPr>
            <a:xfrm>
              <a:off x="5025951" y="2449825"/>
              <a:ext cx="1799744" cy="1248294"/>
              <a:chOff x="3502496" y="2567248"/>
              <a:chExt cx="1696645" cy="955135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E68D039-F89C-ED0B-ECF8-88E5033C077B}"/>
                  </a:ext>
                </a:extLst>
              </p:cNvPr>
              <p:cNvSpPr/>
              <p:nvPr/>
            </p:nvSpPr>
            <p:spPr>
              <a:xfrm>
                <a:off x="3502496" y="2567248"/>
                <a:ext cx="1166074" cy="710586"/>
              </a:xfrm>
              <a:prstGeom prst="arc">
                <a:avLst>
                  <a:gd name="adj1" fmla="val 11620985"/>
                  <a:gd name="adj2" fmla="val 20166536"/>
                </a:avLst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F315770-CF44-5A25-DA82-4614794085EC}"/>
                  </a:ext>
                </a:extLst>
              </p:cNvPr>
              <p:cNvSpPr/>
              <p:nvPr/>
            </p:nvSpPr>
            <p:spPr>
              <a:xfrm>
                <a:off x="4583656" y="2736274"/>
                <a:ext cx="615485" cy="786109"/>
              </a:xfrm>
              <a:custGeom>
                <a:avLst/>
                <a:gdLst>
                  <a:gd name="connsiteX0" fmla="*/ 0 w 575733"/>
                  <a:gd name="connsiteY0" fmla="*/ 0 h 762000"/>
                  <a:gd name="connsiteX1" fmla="*/ 169333 w 575733"/>
                  <a:gd name="connsiteY1" fmla="*/ 177800 h 762000"/>
                  <a:gd name="connsiteX2" fmla="*/ 414867 w 575733"/>
                  <a:gd name="connsiteY2" fmla="*/ 499533 h 762000"/>
                  <a:gd name="connsiteX3" fmla="*/ 575733 w 575733"/>
                  <a:gd name="connsiteY3" fmla="*/ 762000 h 762000"/>
                  <a:gd name="connsiteX4" fmla="*/ 575733 w 575733"/>
                  <a:gd name="connsiteY4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733" h="762000">
                    <a:moveTo>
                      <a:pt x="0" y="0"/>
                    </a:moveTo>
                    <a:cubicBezTo>
                      <a:pt x="50094" y="47272"/>
                      <a:pt x="100189" y="94545"/>
                      <a:pt x="169333" y="177800"/>
                    </a:cubicBezTo>
                    <a:cubicBezTo>
                      <a:pt x="238477" y="261055"/>
                      <a:pt x="347134" y="402166"/>
                      <a:pt x="414867" y="499533"/>
                    </a:cubicBezTo>
                    <a:cubicBezTo>
                      <a:pt x="482600" y="596900"/>
                      <a:pt x="575733" y="762000"/>
                      <a:pt x="575733" y="762000"/>
                    </a:cubicBezTo>
                    <a:lnTo>
                      <a:pt x="575733" y="762000"/>
                    </a:lnTo>
                  </a:path>
                </a:pathLst>
              </a:custGeom>
              <a:noFill/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063810-7529-E6BC-7468-7B749B71B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97376" y="2699306"/>
              <a:ext cx="1463439" cy="1199233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AC2986-3F61-53DF-DEBD-003CA6154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56468" y="1651895"/>
              <a:ext cx="1495702" cy="68931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2902DAC-8887-497C-7E6D-CE41C1C7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Islet antigen reactive t cells play a crucial role in t1d</a:t>
            </a:r>
          </a:p>
        </p:txBody>
      </p:sp>
    </p:spTree>
    <p:extLst>
      <p:ext uri="{BB962C8B-B14F-4D97-AF65-F5344CB8AC3E}">
        <p14:creationId xmlns:p14="http://schemas.microsoft.com/office/powerpoint/2010/main" val="260136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407CA4-DD36-4722-7556-B5C187A3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 subsets in t1d</a:t>
            </a:r>
          </a:p>
        </p:txBody>
      </p:sp>
      <p:pic>
        <p:nvPicPr>
          <p:cNvPr id="7" name="Google Shape;2142;p8">
            <a:extLst>
              <a:ext uri="{FF2B5EF4-FFF2-40B4-BE49-F238E27FC236}">
                <a16:creationId xmlns:a16="http://schemas.microsoft.com/office/drawing/2014/main" id="{6EF36082-EB41-B83B-4E63-9D099C462F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7140" y="1924128"/>
            <a:ext cx="2113540" cy="10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43;p8">
            <a:extLst>
              <a:ext uri="{FF2B5EF4-FFF2-40B4-BE49-F238E27FC236}">
                <a16:creationId xmlns:a16="http://schemas.microsoft.com/office/drawing/2014/main" id="{DF24A237-EEB2-4E35-ACF2-C03A811D68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1643" y="3318775"/>
            <a:ext cx="749466" cy="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44;p8">
            <a:extLst>
              <a:ext uri="{FF2B5EF4-FFF2-40B4-BE49-F238E27FC236}">
                <a16:creationId xmlns:a16="http://schemas.microsoft.com/office/drawing/2014/main" id="{00C23C80-BDE6-57FA-366C-3FD2A95FE1C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374"/>
          <a:stretch/>
        </p:blipFill>
        <p:spPr>
          <a:xfrm>
            <a:off x="1957420" y="1891646"/>
            <a:ext cx="1791521" cy="138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45;p8">
            <a:extLst>
              <a:ext uri="{FF2B5EF4-FFF2-40B4-BE49-F238E27FC236}">
                <a16:creationId xmlns:a16="http://schemas.microsoft.com/office/drawing/2014/main" id="{DDC569D9-5332-39D2-CB06-5CB2145E4D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3391" y="1891642"/>
            <a:ext cx="622966" cy="108310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46;p8">
            <a:extLst>
              <a:ext uri="{FF2B5EF4-FFF2-40B4-BE49-F238E27FC236}">
                <a16:creationId xmlns:a16="http://schemas.microsoft.com/office/drawing/2014/main" id="{0FCD1F2B-9E89-DBA1-0687-517C6829A0D2}"/>
              </a:ext>
            </a:extLst>
          </p:cNvPr>
          <p:cNvSpPr/>
          <p:nvPr/>
        </p:nvSpPr>
        <p:spPr>
          <a:xfrm>
            <a:off x="1364667" y="2292844"/>
            <a:ext cx="200400" cy="1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47;p8">
            <a:extLst>
              <a:ext uri="{FF2B5EF4-FFF2-40B4-BE49-F238E27FC236}">
                <a16:creationId xmlns:a16="http://schemas.microsoft.com/office/drawing/2014/main" id="{41F7F28F-65C9-9BEF-22E0-A4A24AEA7E02}"/>
              </a:ext>
            </a:extLst>
          </p:cNvPr>
          <p:cNvSpPr/>
          <p:nvPr/>
        </p:nvSpPr>
        <p:spPr>
          <a:xfrm>
            <a:off x="3388710" y="2201669"/>
            <a:ext cx="200400" cy="1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148;p8">
            <a:extLst>
              <a:ext uri="{FF2B5EF4-FFF2-40B4-BE49-F238E27FC236}">
                <a16:creationId xmlns:a16="http://schemas.microsoft.com/office/drawing/2014/main" id="{A383C41A-8D4D-584F-229E-4A6AAB421909}"/>
              </a:ext>
            </a:extLst>
          </p:cNvPr>
          <p:cNvSpPr/>
          <p:nvPr/>
        </p:nvSpPr>
        <p:spPr>
          <a:xfrm>
            <a:off x="1957529" y="1866750"/>
            <a:ext cx="210941" cy="1409593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4" name="Google Shape;2149;p8">
            <a:extLst>
              <a:ext uri="{FF2B5EF4-FFF2-40B4-BE49-F238E27FC236}">
                <a16:creationId xmlns:a16="http://schemas.microsoft.com/office/drawing/2014/main" id="{5E274D74-3CCB-774B-BF18-12C05394FDB9}"/>
              </a:ext>
            </a:extLst>
          </p:cNvPr>
          <p:cNvCxnSpPr/>
          <p:nvPr/>
        </p:nvCxnSpPr>
        <p:spPr>
          <a:xfrm>
            <a:off x="1611257" y="2433158"/>
            <a:ext cx="346200" cy="15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2150;p8">
            <a:extLst>
              <a:ext uri="{FF2B5EF4-FFF2-40B4-BE49-F238E27FC236}">
                <a16:creationId xmlns:a16="http://schemas.microsoft.com/office/drawing/2014/main" id="{1569E03E-6801-1D43-85AA-FB436F2CF8E4}"/>
              </a:ext>
            </a:extLst>
          </p:cNvPr>
          <p:cNvSpPr/>
          <p:nvPr/>
        </p:nvSpPr>
        <p:spPr>
          <a:xfrm>
            <a:off x="3838379" y="1866750"/>
            <a:ext cx="210941" cy="1191207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6" name="Google Shape;2151;p8">
            <a:extLst>
              <a:ext uri="{FF2B5EF4-FFF2-40B4-BE49-F238E27FC236}">
                <a16:creationId xmlns:a16="http://schemas.microsoft.com/office/drawing/2014/main" id="{4C575FAE-214F-323B-919C-47890836E108}"/>
              </a:ext>
            </a:extLst>
          </p:cNvPr>
          <p:cNvCxnSpPr/>
          <p:nvPr/>
        </p:nvCxnSpPr>
        <p:spPr>
          <a:xfrm>
            <a:off x="3538679" y="2329918"/>
            <a:ext cx="310200" cy="29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152;p8">
            <a:extLst>
              <a:ext uri="{FF2B5EF4-FFF2-40B4-BE49-F238E27FC236}">
                <a16:creationId xmlns:a16="http://schemas.microsoft.com/office/drawing/2014/main" id="{C9CD17BB-8FB7-38D1-1D40-142D563DD07C}"/>
              </a:ext>
            </a:extLst>
          </p:cNvPr>
          <p:cNvCxnSpPr/>
          <p:nvPr/>
        </p:nvCxnSpPr>
        <p:spPr>
          <a:xfrm>
            <a:off x="5146692" y="2500789"/>
            <a:ext cx="410100" cy="270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2153;p8">
            <a:extLst>
              <a:ext uri="{FF2B5EF4-FFF2-40B4-BE49-F238E27FC236}">
                <a16:creationId xmlns:a16="http://schemas.microsoft.com/office/drawing/2014/main" id="{DDDA872F-EAA1-1BB3-5E4E-BCC2C564BBF4}"/>
              </a:ext>
            </a:extLst>
          </p:cNvPr>
          <p:cNvSpPr/>
          <p:nvPr/>
        </p:nvSpPr>
        <p:spPr>
          <a:xfrm>
            <a:off x="5106649" y="2470059"/>
            <a:ext cx="91800" cy="771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154;p8">
            <a:extLst>
              <a:ext uri="{FF2B5EF4-FFF2-40B4-BE49-F238E27FC236}">
                <a16:creationId xmlns:a16="http://schemas.microsoft.com/office/drawing/2014/main" id="{6AA75778-2597-5B60-02B8-4B5379675232}"/>
              </a:ext>
            </a:extLst>
          </p:cNvPr>
          <p:cNvSpPr txBox="1"/>
          <p:nvPr/>
        </p:nvSpPr>
        <p:spPr>
          <a:xfrm>
            <a:off x="5556877" y="2662909"/>
            <a:ext cx="1076700" cy="3444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 dirty="0">
                <a:solidFill>
                  <a:schemeClr val="bg2">
                    <a:lumMod val="10000"/>
                  </a:schemeClr>
                </a:solidFill>
                <a:latin typeface="Archivo"/>
                <a:ea typeface="Archivo"/>
                <a:cs typeface="Archivo"/>
                <a:sym typeface="Archivo"/>
              </a:rPr>
              <a:t>Insulin-producing BETA CELLS</a:t>
            </a:r>
          </a:p>
        </p:txBody>
      </p:sp>
      <p:cxnSp>
        <p:nvCxnSpPr>
          <p:cNvPr id="20" name="Google Shape;2155;p8">
            <a:extLst>
              <a:ext uri="{FF2B5EF4-FFF2-40B4-BE49-F238E27FC236}">
                <a16:creationId xmlns:a16="http://schemas.microsoft.com/office/drawing/2014/main" id="{5DF5D9F7-8439-39D7-9A37-7996ADF25AB9}"/>
              </a:ext>
            </a:extLst>
          </p:cNvPr>
          <p:cNvCxnSpPr>
            <a:stCxn id="19" idx="2"/>
            <a:endCxn id="8" idx="0"/>
          </p:cNvCxnSpPr>
          <p:nvPr/>
        </p:nvCxnSpPr>
        <p:spPr>
          <a:xfrm>
            <a:off x="6095227" y="3007309"/>
            <a:ext cx="121200" cy="311400"/>
          </a:xfrm>
          <a:prstGeom prst="straightConnector1">
            <a:avLst/>
          </a:prstGeom>
          <a:noFill/>
          <a:ln w="28575" cap="flat" cmpd="sng">
            <a:solidFill>
              <a:srgbClr val="54A87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1" name="Google Shape;2156;p8">
            <a:extLst>
              <a:ext uri="{FF2B5EF4-FFF2-40B4-BE49-F238E27FC236}">
                <a16:creationId xmlns:a16="http://schemas.microsoft.com/office/drawing/2014/main" id="{DD5996FE-AF96-1E33-533A-D96D277AA19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2" r="-3084"/>
          <a:stretch/>
        </p:blipFill>
        <p:spPr>
          <a:xfrm>
            <a:off x="7102741" y="1879288"/>
            <a:ext cx="3179900" cy="189039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157;p8">
            <a:extLst>
              <a:ext uri="{FF2B5EF4-FFF2-40B4-BE49-F238E27FC236}">
                <a16:creationId xmlns:a16="http://schemas.microsoft.com/office/drawing/2014/main" id="{B0EF8976-F9AE-5F94-8639-29962F9E00D8}"/>
              </a:ext>
            </a:extLst>
          </p:cNvPr>
          <p:cNvSpPr txBox="1"/>
          <p:nvPr/>
        </p:nvSpPr>
        <p:spPr>
          <a:xfrm>
            <a:off x="7384158" y="3702614"/>
            <a:ext cx="2720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Immune cells</a:t>
            </a:r>
            <a:endParaRPr sz="1000" b="0" i="0" u="none" strike="noStrike" cap="non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" name="Google Shape;2158;p8">
            <a:extLst>
              <a:ext uri="{FF2B5EF4-FFF2-40B4-BE49-F238E27FC236}">
                <a16:creationId xmlns:a16="http://schemas.microsoft.com/office/drawing/2014/main" id="{BAB0B8B3-40FA-83B7-C0D4-2EFA8AC8499A}"/>
              </a:ext>
            </a:extLst>
          </p:cNvPr>
          <p:cNvSpPr/>
          <p:nvPr/>
        </p:nvSpPr>
        <p:spPr>
          <a:xfrm rot="2546261" flipH="1">
            <a:off x="6965175" y="2628393"/>
            <a:ext cx="269045" cy="424071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159;p8">
            <a:extLst>
              <a:ext uri="{FF2B5EF4-FFF2-40B4-BE49-F238E27FC236}">
                <a16:creationId xmlns:a16="http://schemas.microsoft.com/office/drawing/2014/main" id="{E790580E-643C-084E-F509-629D84DA9B75}"/>
              </a:ext>
            </a:extLst>
          </p:cNvPr>
          <p:cNvSpPr/>
          <p:nvPr/>
        </p:nvSpPr>
        <p:spPr>
          <a:xfrm rot="3547036" flipH="1">
            <a:off x="6648228" y="2695148"/>
            <a:ext cx="235765" cy="454100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160;p8">
            <a:extLst>
              <a:ext uri="{FF2B5EF4-FFF2-40B4-BE49-F238E27FC236}">
                <a16:creationId xmlns:a16="http://schemas.microsoft.com/office/drawing/2014/main" id="{0300513A-D26B-F4AF-845F-90BF66E1D49C}"/>
              </a:ext>
            </a:extLst>
          </p:cNvPr>
          <p:cNvSpPr/>
          <p:nvPr/>
        </p:nvSpPr>
        <p:spPr>
          <a:xfrm rot="2181876" flipH="1">
            <a:off x="6658752" y="2542707"/>
            <a:ext cx="285336" cy="407081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161;p8">
            <a:extLst>
              <a:ext uri="{FF2B5EF4-FFF2-40B4-BE49-F238E27FC236}">
                <a16:creationId xmlns:a16="http://schemas.microsoft.com/office/drawing/2014/main" id="{F38F165A-8A10-D573-B50D-0EA91FB446F9}"/>
              </a:ext>
            </a:extLst>
          </p:cNvPr>
          <p:cNvSpPr/>
          <p:nvPr/>
        </p:nvSpPr>
        <p:spPr>
          <a:xfrm>
            <a:off x="5841641" y="3276375"/>
            <a:ext cx="658500" cy="489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162;p8">
            <a:extLst>
              <a:ext uri="{FF2B5EF4-FFF2-40B4-BE49-F238E27FC236}">
                <a16:creationId xmlns:a16="http://schemas.microsoft.com/office/drawing/2014/main" id="{B86EEE47-74F8-EC39-67C6-871FC6845125}"/>
              </a:ext>
            </a:extLst>
          </p:cNvPr>
          <p:cNvCxnSpPr>
            <a:stCxn id="26" idx="1"/>
            <a:endCxn id="26" idx="5"/>
          </p:cNvCxnSpPr>
          <p:nvPr/>
        </p:nvCxnSpPr>
        <p:spPr>
          <a:xfrm>
            <a:off x="5938076" y="3347987"/>
            <a:ext cx="465600" cy="345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" name="Google Shape;2163;p8">
            <a:extLst>
              <a:ext uri="{FF2B5EF4-FFF2-40B4-BE49-F238E27FC236}">
                <a16:creationId xmlns:a16="http://schemas.microsoft.com/office/drawing/2014/main" id="{1280DAD6-4EBC-FB1F-18BC-135D8168C9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66766" y="4839098"/>
            <a:ext cx="1267800" cy="119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164;p8">
            <a:extLst>
              <a:ext uri="{FF2B5EF4-FFF2-40B4-BE49-F238E27FC236}">
                <a16:creationId xmlns:a16="http://schemas.microsoft.com/office/drawing/2014/main" id="{5532D053-A7A2-ECA1-DBD2-3FB4D295803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9253" y="3839699"/>
            <a:ext cx="2237375" cy="2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165;p8">
            <a:extLst>
              <a:ext uri="{FF2B5EF4-FFF2-40B4-BE49-F238E27FC236}">
                <a16:creationId xmlns:a16="http://schemas.microsoft.com/office/drawing/2014/main" id="{87D08A50-9309-9F6A-F2BE-225BFE011D6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66766" y="2679038"/>
            <a:ext cx="1467400" cy="14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166;p8">
            <a:extLst>
              <a:ext uri="{FF2B5EF4-FFF2-40B4-BE49-F238E27FC236}">
                <a16:creationId xmlns:a16="http://schemas.microsoft.com/office/drawing/2014/main" id="{A80AB443-6A8C-216E-964F-C12B4329DF58}"/>
              </a:ext>
            </a:extLst>
          </p:cNvPr>
          <p:cNvSpPr txBox="1"/>
          <p:nvPr/>
        </p:nvSpPr>
        <p:spPr>
          <a:xfrm>
            <a:off x="8634166" y="2974749"/>
            <a:ext cx="1648475" cy="880799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Tconvs</a:t>
            </a:r>
            <a:r>
              <a:rPr lang="en" sz="1000" b="1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= T conventional 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chivo"/>
              <a:buChar char="●"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Cytotoxic T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chivo"/>
              <a:buChar char="●"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Helper T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32" name="Google Shape;2167;p8">
            <a:extLst>
              <a:ext uri="{FF2B5EF4-FFF2-40B4-BE49-F238E27FC236}">
                <a16:creationId xmlns:a16="http://schemas.microsoft.com/office/drawing/2014/main" id="{37B6B41F-89C7-6148-864E-817E68891158}"/>
              </a:ext>
            </a:extLst>
          </p:cNvPr>
          <p:cNvCxnSpPr>
            <a:stCxn id="28" idx="0"/>
          </p:cNvCxnSpPr>
          <p:nvPr/>
        </p:nvCxnSpPr>
        <p:spPr>
          <a:xfrm rot="10800000" flipH="1">
            <a:off x="7800666" y="3701798"/>
            <a:ext cx="8100" cy="1137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2168;p8">
            <a:extLst>
              <a:ext uri="{FF2B5EF4-FFF2-40B4-BE49-F238E27FC236}">
                <a16:creationId xmlns:a16="http://schemas.microsoft.com/office/drawing/2014/main" id="{047602E4-7704-F513-22DD-F1B3E5542E0E}"/>
              </a:ext>
            </a:extLst>
          </p:cNvPr>
          <p:cNvCxnSpPr/>
          <p:nvPr/>
        </p:nvCxnSpPr>
        <p:spPr>
          <a:xfrm>
            <a:off x="7629716" y="3690600"/>
            <a:ext cx="380100" cy="1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2169;p8">
            <a:extLst>
              <a:ext uri="{FF2B5EF4-FFF2-40B4-BE49-F238E27FC236}">
                <a16:creationId xmlns:a16="http://schemas.microsoft.com/office/drawing/2014/main" id="{D7B43BD8-CFDB-4076-1B12-D4E34DBE2759}"/>
              </a:ext>
            </a:extLst>
          </p:cNvPr>
          <p:cNvSpPr txBox="1"/>
          <p:nvPr/>
        </p:nvSpPr>
        <p:spPr>
          <a:xfrm>
            <a:off x="8536941" y="5248688"/>
            <a:ext cx="1745700" cy="3774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Tregs</a:t>
            </a:r>
            <a:r>
              <a:rPr lang="en" sz="1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= Regulatory T Cells</a:t>
            </a:r>
            <a:endParaRPr sz="1000" b="1" i="0" u="none" strike="noStrike" cap="non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5" name="Google Shape;2170;p8">
            <a:extLst>
              <a:ext uri="{FF2B5EF4-FFF2-40B4-BE49-F238E27FC236}">
                <a16:creationId xmlns:a16="http://schemas.microsoft.com/office/drawing/2014/main" id="{7C8F8634-F70C-7A73-1B0E-E20C3184374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4209" y="3641882"/>
            <a:ext cx="507095" cy="51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171;p8">
            <a:extLst>
              <a:ext uri="{FF2B5EF4-FFF2-40B4-BE49-F238E27FC236}">
                <a16:creationId xmlns:a16="http://schemas.microsoft.com/office/drawing/2014/main" id="{7290A12F-3666-F12C-52D3-0E67A047E94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99570" y="5713326"/>
            <a:ext cx="944256" cy="51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172;p8">
            <a:extLst>
              <a:ext uri="{FF2B5EF4-FFF2-40B4-BE49-F238E27FC236}">
                <a16:creationId xmlns:a16="http://schemas.microsoft.com/office/drawing/2014/main" id="{7E5C7A5C-5234-80F6-0DEC-09648E195BB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97871" y="5007552"/>
            <a:ext cx="747656" cy="76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73;p8">
            <a:extLst>
              <a:ext uri="{FF2B5EF4-FFF2-40B4-BE49-F238E27FC236}">
                <a16:creationId xmlns:a16="http://schemas.microsoft.com/office/drawing/2014/main" id="{6903ADE5-3B5C-0EF8-35EB-79BCBDC58E8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13931" y="4245917"/>
            <a:ext cx="747653" cy="76163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174;p8">
            <a:extLst>
              <a:ext uri="{FF2B5EF4-FFF2-40B4-BE49-F238E27FC236}">
                <a16:creationId xmlns:a16="http://schemas.microsoft.com/office/drawing/2014/main" id="{D584A8B2-AEA5-BCFD-3420-95338DE8AEFA}"/>
              </a:ext>
            </a:extLst>
          </p:cNvPr>
          <p:cNvSpPr/>
          <p:nvPr/>
        </p:nvSpPr>
        <p:spPr>
          <a:xfrm>
            <a:off x="2068416" y="3412300"/>
            <a:ext cx="1183200" cy="301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175;p8">
            <a:extLst>
              <a:ext uri="{FF2B5EF4-FFF2-40B4-BE49-F238E27FC236}">
                <a16:creationId xmlns:a16="http://schemas.microsoft.com/office/drawing/2014/main" id="{2740E0DC-2CD5-90AC-391A-62FD3B54BDA1}"/>
              </a:ext>
            </a:extLst>
          </p:cNvPr>
          <p:cNvSpPr/>
          <p:nvPr/>
        </p:nvSpPr>
        <p:spPr>
          <a:xfrm>
            <a:off x="1776366" y="3347975"/>
            <a:ext cx="3750600" cy="3144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2176;p8">
            <a:extLst>
              <a:ext uri="{FF2B5EF4-FFF2-40B4-BE49-F238E27FC236}">
                <a16:creationId xmlns:a16="http://schemas.microsoft.com/office/drawing/2014/main" id="{20E4B426-0A47-3C39-71B3-A9303340E869}"/>
              </a:ext>
            </a:extLst>
          </p:cNvPr>
          <p:cNvCxnSpPr>
            <a:stCxn id="40" idx="3"/>
            <a:endCxn id="28" idx="1"/>
          </p:cNvCxnSpPr>
          <p:nvPr/>
        </p:nvCxnSpPr>
        <p:spPr>
          <a:xfrm>
            <a:off x="5526966" y="4920425"/>
            <a:ext cx="1639800" cy="5169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2177;p8">
            <a:extLst>
              <a:ext uri="{FF2B5EF4-FFF2-40B4-BE49-F238E27FC236}">
                <a16:creationId xmlns:a16="http://schemas.microsoft.com/office/drawing/2014/main" id="{FA720570-BD1E-6255-FD78-2EC365DCB5F3}"/>
              </a:ext>
            </a:extLst>
          </p:cNvPr>
          <p:cNvSpPr txBox="1"/>
          <p:nvPr/>
        </p:nvSpPr>
        <p:spPr>
          <a:xfrm>
            <a:off x="3289229" y="5952975"/>
            <a:ext cx="2237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843E"/>
                </a:solidFill>
                <a:latin typeface="Archivo"/>
                <a:ea typeface="Archivo"/>
                <a:cs typeface="Archivo"/>
                <a:sym typeface="Archivo"/>
              </a:rPr>
              <a:t>Dysfunctional </a:t>
            </a:r>
            <a:r>
              <a:rPr lang="en" sz="13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Treg</a:t>
            </a:r>
            <a:r>
              <a:rPr lang="en" sz="13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→ </a:t>
            </a:r>
            <a:r>
              <a:rPr lang="en" sz="1500" b="1" i="0" u="none" strike="noStrike" cap="none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T1D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2178;p8">
            <a:extLst>
              <a:ext uri="{FF2B5EF4-FFF2-40B4-BE49-F238E27FC236}">
                <a16:creationId xmlns:a16="http://schemas.microsoft.com/office/drawing/2014/main" id="{90EB055B-A720-FAEE-72EE-E4154F50C493}"/>
              </a:ext>
            </a:extLst>
          </p:cNvPr>
          <p:cNvGrpSpPr/>
          <p:nvPr/>
        </p:nvGrpSpPr>
        <p:grpSpPr>
          <a:xfrm>
            <a:off x="3589555" y="5007549"/>
            <a:ext cx="566897" cy="572729"/>
            <a:chOff x="2429075" y="1842675"/>
            <a:chExt cx="586425" cy="580625"/>
          </a:xfrm>
        </p:grpSpPr>
        <p:sp>
          <p:nvSpPr>
            <p:cNvPr id="44" name="Google Shape;2179;p8">
              <a:extLst>
                <a:ext uri="{FF2B5EF4-FFF2-40B4-BE49-F238E27FC236}">
                  <a16:creationId xmlns:a16="http://schemas.microsoft.com/office/drawing/2014/main" id="{8AD396CC-E2E3-6C98-D616-3E7EF339229F}"/>
                </a:ext>
              </a:extLst>
            </p:cNvPr>
            <p:cNvSpPr/>
            <p:nvPr/>
          </p:nvSpPr>
          <p:spPr>
            <a:xfrm>
              <a:off x="2639050" y="1910700"/>
              <a:ext cx="308425" cy="308475"/>
            </a:xfrm>
            <a:custGeom>
              <a:avLst/>
              <a:gdLst/>
              <a:ahLst/>
              <a:cxnLst/>
              <a:rect l="l" t="t" r="r" b="b"/>
              <a:pathLst>
                <a:path w="12337" h="12339" extrusionOk="0">
                  <a:moveTo>
                    <a:pt x="6168" y="1362"/>
                  </a:moveTo>
                  <a:cubicBezTo>
                    <a:pt x="6753" y="1362"/>
                    <a:pt x="7338" y="1469"/>
                    <a:pt x="7893" y="1682"/>
                  </a:cubicBezTo>
                  <a:lnTo>
                    <a:pt x="7893" y="2769"/>
                  </a:lnTo>
                  <a:lnTo>
                    <a:pt x="4444" y="2769"/>
                  </a:lnTo>
                  <a:lnTo>
                    <a:pt x="4444" y="1682"/>
                  </a:lnTo>
                  <a:cubicBezTo>
                    <a:pt x="4999" y="1469"/>
                    <a:pt x="5584" y="1362"/>
                    <a:pt x="6168" y="1362"/>
                  </a:cubicBezTo>
                  <a:close/>
                  <a:moveTo>
                    <a:pt x="7665" y="4130"/>
                  </a:moveTo>
                  <a:cubicBezTo>
                    <a:pt x="7382" y="4706"/>
                    <a:pt x="6851" y="5186"/>
                    <a:pt x="6168" y="5450"/>
                  </a:cubicBezTo>
                  <a:cubicBezTo>
                    <a:pt x="5486" y="5186"/>
                    <a:pt x="4957" y="4704"/>
                    <a:pt x="4672" y="4130"/>
                  </a:cubicBezTo>
                  <a:close/>
                  <a:moveTo>
                    <a:pt x="6168" y="6892"/>
                  </a:moveTo>
                  <a:cubicBezTo>
                    <a:pt x="6851" y="7156"/>
                    <a:pt x="7382" y="7636"/>
                    <a:pt x="7665" y="8212"/>
                  </a:cubicBezTo>
                  <a:lnTo>
                    <a:pt x="4672" y="8212"/>
                  </a:lnTo>
                  <a:cubicBezTo>
                    <a:pt x="4955" y="7636"/>
                    <a:pt x="5486" y="7156"/>
                    <a:pt x="6168" y="6892"/>
                  </a:cubicBezTo>
                  <a:close/>
                  <a:moveTo>
                    <a:pt x="3083" y="2487"/>
                  </a:moveTo>
                  <a:lnTo>
                    <a:pt x="3083" y="3167"/>
                  </a:lnTo>
                  <a:cubicBezTo>
                    <a:pt x="3083" y="4349"/>
                    <a:pt x="3691" y="5450"/>
                    <a:pt x="4677" y="6171"/>
                  </a:cubicBezTo>
                  <a:cubicBezTo>
                    <a:pt x="3691" y="6892"/>
                    <a:pt x="3083" y="7990"/>
                    <a:pt x="3083" y="9175"/>
                  </a:cubicBezTo>
                  <a:lnTo>
                    <a:pt x="3083" y="9855"/>
                  </a:lnTo>
                  <a:cubicBezTo>
                    <a:pt x="1992" y="8942"/>
                    <a:pt x="1361" y="7593"/>
                    <a:pt x="1361" y="6171"/>
                  </a:cubicBezTo>
                  <a:cubicBezTo>
                    <a:pt x="1361" y="4747"/>
                    <a:pt x="1992" y="3398"/>
                    <a:pt x="3083" y="2487"/>
                  </a:cubicBezTo>
                  <a:close/>
                  <a:moveTo>
                    <a:pt x="9253" y="2487"/>
                  </a:moveTo>
                  <a:cubicBezTo>
                    <a:pt x="10345" y="3398"/>
                    <a:pt x="10976" y="4747"/>
                    <a:pt x="10976" y="6171"/>
                  </a:cubicBezTo>
                  <a:cubicBezTo>
                    <a:pt x="10976" y="7593"/>
                    <a:pt x="10345" y="8942"/>
                    <a:pt x="9253" y="9855"/>
                  </a:cubicBezTo>
                  <a:lnTo>
                    <a:pt x="9253" y="9175"/>
                  </a:lnTo>
                  <a:cubicBezTo>
                    <a:pt x="9253" y="7990"/>
                    <a:pt x="8648" y="6892"/>
                    <a:pt x="7662" y="6171"/>
                  </a:cubicBezTo>
                  <a:cubicBezTo>
                    <a:pt x="8648" y="5450"/>
                    <a:pt x="9253" y="4349"/>
                    <a:pt x="9253" y="3167"/>
                  </a:cubicBezTo>
                  <a:lnTo>
                    <a:pt x="9253" y="2487"/>
                  </a:lnTo>
                  <a:close/>
                  <a:moveTo>
                    <a:pt x="7893" y="9572"/>
                  </a:moveTo>
                  <a:lnTo>
                    <a:pt x="7893" y="10657"/>
                  </a:lnTo>
                  <a:cubicBezTo>
                    <a:pt x="7338" y="10871"/>
                    <a:pt x="6753" y="10978"/>
                    <a:pt x="6168" y="10978"/>
                  </a:cubicBezTo>
                  <a:cubicBezTo>
                    <a:pt x="5584" y="10978"/>
                    <a:pt x="4999" y="10871"/>
                    <a:pt x="4444" y="10657"/>
                  </a:cubicBezTo>
                  <a:lnTo>
                    <a:pt x="4444" y="9572"/>
                  </a:lnTo>
                  <a:close/>
                  <a:moveTo>
                    <a:pt x="6168" y="1"/>
                  </a:moveTo>
                  <a:cubicBezTo>
                    <a:pt x="2767" y="1"/>
                    <a:pt x="0" y="2769"/>
                    <a:pt x="0" y="6171"/>
                  </a:cubicBezTo>
                  <a:cubicBezTo>
                    <a:pt x="0" y="9570"/>
                    <a:pt x="2769" y="12339"/>
                    <a:pt x="6168" y="12339"/>
                  </a:cubicBezTo>
                  <a:cubicBezTo>
                    <a:pt x="9568" y="12339"/>
                    <a:pt x="12336" y="9572"/>
                    <a:pt x="12336" y="6171"/>
                  </a:cubicBezTo>
                  <a:cubicBezTo>
                    <a:pt x="12336" y="2769"/>
                    <a:pt x="9570" y="1"/>
                    <a:pt x="616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80;p8">
              <a:extLst>
                <a:ext uri="{FF2B5EF4-FFF2-40B4-BE49-F238E27FC236}">
                  <a16:creationId xmlns:a16="http://schemas.microsoft.com/office/drawing/2014/main" id="{01C882EB-707F-A0B5-831E-41F202FCE3B2}"/>
                </a:ext>
              </a:extLst>
            </p:cNvPr>
            <p:cNvSpPr/>
            <p:nvPr/>
          </p:nvSpPr>
          <p:spPr>
            <a:xfrm>
              <a:off x="2429075" y="1842675"/>
              <a:ext cx="586425" cy="580625"/>
            </a:xfrm>
            <a:custGeom>
              <a:avLst/>
              <a:gdLst/>
              <a:ahLst/>
              <a:cxnLst/>
              <a:rect l="l" t="t" r="r" b="b"/>
              <a:pathLst>
                <a:path w="23457" h="23225" extrusionOk="0">
                  <a:moveTo>
                    <a:pt x="14570" y="1361"/>
                  </a:moveTo>
                  <a:cubicBezTo>
                    <a:pt x="18722" y="1361"/>
                    <a:pt x="22098" y="4740"/>
                    <a:pt x="22098" y="8892"/>
                  </a:cubicBezTo>
                  <a:cubicBezTo>
                    <a:pt x="22098" y="13044"/>
                    <a:pt x="18722" y="16421"/>
                    <a:pt x="14570" y="16421"/>
                  </a:cubicBezTo>
                  <a:cubicBezTo>
                    <a:pt x="10418" y="16421"/>
                    <a:pt x="7039" y="13044"/>
                    <a:pt x="7039" y="8892"/>
                  </a:cubicBezTo>
                  <a:cubicBezTo>
                    <a:pt x="7039" y="4740"/>
                    <a:pt x="10418" y="1361"/>
                    <a:pt x="14570" y="1361"/>
                  </a:cubicBezTo>
                  <a:close/>
                  <a:moveTo>
                    <a:pt x="7606" y="14411"/>
                  </a:moveTo>
                  <a:cubicBezTo>
                    <a:pt x="8029" y="14947"/>
                    <a:pt x="8515" y="15431"/>
                    <a:pt x="9048" y="15856"/>
                  </a:cubicBezTo>
                  <a:lnTo>
                    <a:pt x="8081" y="16823"/>
                  </a:lnTo>
                  <a:cubicBezTo>
                    <a:pt x="7554" y="16389"/>
                    <a:pt x="7070" y="15907"/>
                    <a:pt x="6639" y="15379"/>
                  </a:cubicBezTo>
                  <a:lnTo>
                    <a:pt x="7606" y="14411"/>
                  </a:lnTo>
                  <a:close/>
                  <a:moveTo>
                    <a:pt x="5671" y="16346"/>
                  </a:moveTo>
                  <a:cubicBezTo>
                    <a:pt x="6107" y="16868"/>
                    <a:pt x="6591" y="17349"/>
                    <a:pt x="7113" y="17788"/>
                  </a:cubicBezTo>
                  <a:lnTo>
                    <a:pt x="3336" y="21565"/>
                  </a:lnTo>
                  <a:cubicBezTo>
                    <a:pt x="3138" y="21757"/>
                    <a:pt x="2882" y="21853"/>
                    <a:pt x="2626" y="21853"/>
                  </a:cubicBezTo>
                  <a:cubicBezTo>
                    <a:pt x="2365" y="21853"/>
                    <a:pt x="2103" y="21753"/>
                    <a:pt x="1904" y="21553"/>
                  </a:cubicBezTo>
                  <a:cubicBezTo>
                    <a:pt x="1510" y="21160"/>
                    <a:pt x="1506" y="20523"/>
                    <a:pt x="1895" y="20120"/>
                  </a:cubicBezTo>
                  <a:lnTo>
                    <a:pt x="5671" y="16346"/>
                  </a:lnTo>
                  <a:close/>
                  <a:moveTo>
                    <a:pt x="14567" y="0"/>
                  </a:moveTo>
                  <a:cubicBezTo>
                    <a:pt x="9665" y="0"/>
                    <a:pt x="5678" y="3990"/>
                    <a:pt x="5678" y="8892"/>
                  </a:cubicBezTo>
                  <a:cubicBezTo>
                    <a:pt x="5676" y="10424"/>
                    <a:pt x="6071" y="11930"/>
                    <a:pt x="6828" y="13263"/>
                  </a:cubicBezTo>
                  <a:lnTo>
                    <a:pt x="932" y="19160"/>
                  </a:lnTo>
                  <a:cubicBezTo>
                    <a:pt x="0" y="20089"/>
                    <a:pt x="0" y="21596"/>
                    <a:pt x="932" y="22528"/>
                  </a:cubicBezTo>
                  <a:cubicBezTo>
                    <a:pt x="1396" y="22992"/>
                    <a:pt x="2006" y="23224"/>
                    <a:pt x="2615" y="23224"/>
                  </a:cubicBezTo>
                  <a:cubicBezTo>
                    <a:pt x="3225" y="23224"/>
                    <a:pt x="3835" y="22992"/>
                    <a:pt x="4299" y="22528"/>
                  </a:cubicBezTo>
                  <a:lnTo>
                    <a:pt x="10196" y="16631"/>
                  </a:lnTo>
                  <a:cubicBezTo>
                    <a:pt x="11526" y="17386"/>
                    <a:pt x="13026" y="17781"/>
                    <a:pt x="14554" y="17781"/>
                  </a:cubicBezTo>
                  <a:cubicBezTo>
                    <a:pt x="14559" y="17781"/>
                    <a:pt x="14563" y="17781"/>
                    <a:pt x="14567" y="17781"/>
                  </a:cubicBezTo>
                  <a:cubicBezTo>
                    <a:pt x="19470" y="17781"/>
                    <a:pt x="23457" y="13794"/>
                    <a:pt x="23457" y="8892"/>
                  </a:cubicBezTo>
                  <a:cubicBezTo>
                    <a:pt x="23457" y="3990"/>
                    <a:pt x="19470" y="3"/>
                    <a:pt x="14567" y="3"/>
                  </a:cubicBezTo>
                  <a:lnTo>
                    <a:pt x="1456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6C276F9-A1CE-DC97-94E5-6D87657FFA0D}"/>
              </a:ext>
            </a:extLst>
          </p:cNvPr>
          <p:cNvSpPr txBox="1"/>
          <p:nvPr/>
        </p:nvSpPr>
        <p:spPr>
          <a:xfrm>
            <a:off x="89638" y="639792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Kenneth Lai</a:t>
            </a:r>
          </a:p>
        </p:txBody>
      </p:sp>
    </p:spTree>
    <p:extLst>
      <p:ext uri="{BB962C8B-B14F-4D97-AF65-F5344CB8AC3E}">
        <p14:creationId xmlns:p14="http://schemas.microsoft.com/office/powerpoint/2010/main" val="21394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AA40B-49B0-BDDE-C9D7-B769649E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 receptors (</a:t>
            </a:r>
            <a:r>
              <a:rPr lang="en-US" dirty="0" err="1"/>
              <a:t>tcrs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831C-1312-60A6-F507-78C26F28D6CB}"/>
              </a:ext>
            </a:extLst>
          </p:cNvPr>
          <p:cNvSpPr txBox="1"/>
          <p:nvPr/>
        </p:nvSpPr>
        <p:spPr>
          <a:xfrm>
            <a:off x="107577" y="639893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Kenneth Lai</a:t>
            </a:r>
          </a:p>
        </p:txBody>
      </p:sp>
      <p:pic>
        <p:nvPicPr>
          <p:cNvPr id="8" name="Google Shape;2187;p9">
            <a:extLst>
              <a:ext uri="{FF2B5EF4-FFF2-40B4-BE49-F238E27FC236}">
                <a16:creationId xmlns:a16="http://schemas.microsoft.com/office/drawing/2014/main" id="{BB800199-4234-B75B-45C0-7F6499836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6850" y="2290810"/>
            <a:ext cx="5083874" cy="35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88;p9">
            <a:extLst>
              <a:ext uri="{FF2B5EF4-FFF2-40B4-BE49-F238E27FC236}">
                <a16:creationId xmlns:a16="http://schemas.microsoft.com/office/drawing/2014/main" id="{F07B45EB-A07A-63D9-C51E-BE116639840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8848" y="3307227"/>
            <a:ext cx="1763248" cy="15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89;p9">
            <a:extLst>
              <a:ext uri="{FF2B5EF4-FFF2-40B4-BE49-F238E27FC236}">
                <a16:creationId xmlns:a16="http://schemas.microsoft.com/office/drawing/2014/main" id="{7D167118-CC62-FB37-8F58-FDA900177595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1698" y="3374302"/>
            <a:ext cx="1621151" cy="13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90;p9">
            <a:extLst>
              <a:ext uri="{FF2B5EF4-FFF2-40B4-BE49-F238E27FC236}">
                <a16:creationId xmlns:a16="http://schemas.microsoft.com/office/drawing/2014/main" id="{0DA4D23F-A04D-F1C0-0E5A-036C578E76BC}"/>
              </a:ext>
            </a:extLst>
          </p:cNvPr>
          <p:cNvSpPr/>
          <p:nvPr/>
        </p:nvSpPr>
        <p:spPr>
          <a:xfrm>
            <a:off x="3179447" y="3559085"/>
            <a:ext cx="422700" cy="377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91;p9">
            <a:extLst>
              <a:ext uri="{FF2B5EF4-FFF2-40B4-BE49-F238E27FC236}">
                <a16:creationId xmlns:a16="http://schemas.microsoft.com/office/drawing/2014/main" id="{7825F462-C575-A72A-4ADD-2BF38E3610EA}"/>
              </a:ext>
            </a:extLst>
          </p:cNvPr>
          <p:cNvSpPr/>
          <p:nvPr/>
        </p:nvSpPr>
        <p:spPr>
          <a:xfrm>
            <a:off x="3727587" y="3619207"/>
            <a:ext cx="210941" cy="2439469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Google Shape;2192;p9">
            <a:extLst>
              <a:ext uri="{FF2B5EF4-FFF2-40B4-BE49-F238E27FC236}">
                <a16:creationId xmlns:a16="http://schemas.microsoft.com/office/drawing/2014/main" id="{FC33A38E-149D-1F9B-188B-448FD199267A}"/>
              </a:ext>
            </a:extLst>
          </p:cNvPr>
          <p:cNvCxnSpPr>
            <a:stCxn id="11" idx="2"/>
          </p:cNvCxnSpPr>
          <p:nvPr/>
        </p:nvCxnSpPr>
        <p:spPr>
          <a:xfrm>
            <a:off x="3390797" y="3936485"/>
            <a:ext cx="336600" cy="9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2193;p9">
            <a:extLst>
              <a:ext uri="{FF2B5EF4-FFF2-40B4-BE49-F238E27FC236}">
                <a16:creationId xmlns:a16="http://schemas.microsoft.com/office/drawing/2014/main" id="{9FA83353-D770-ED5D-D5F6-CA7685F4A760}"/>
              </a:ext>
            </a:extLst>
          </p:cNvPr>
          <p:cNvSpPr/>
          <p:nvPr/>
        </p:nvSpPr>
        <p:spPr>
          <a:xfrm>
            <a:off x="9601547" y="3349860"/>
            <a:ext cx="422700" cy="377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194;p9">
            <a:extLst>
              <a:ext uri="{FF2B5EF4-FFF2-40B4-BE49-F238E27FC236}">
                <a16:creationId xmlns:a16="http://schemas.microsoft.com/office/drawing/2014/main" id="{90C96C1F-34AA-7B96-7516-7B320F03BDD2}"/>
              </a:ext>
            </a:extLst>
          </p:cNvPr>
          <p:cNvSpPr/>
          <p:nvPr/>
        </p:nvSpPr>
        <p:spPr>
          <a:xfrm flipH="1">
            <a:off x="8840731" y="1980152"/>
            <a:ext cx="162786" cy="1841690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6" name="Google Shape;2195;p9">
            <a:extLst>
              <a:ext uri="{FF2B5EF4-FFF2-40B4-BE49-F238E27FC236}">
                <a16:creationId xmlns:a16="http://schemas.microsoft.com/office/drawing/2014/main" id="{62C7E56B-93DA-C7E3-D305-403B04B1683E}"/>
              </a:ext>
            </a:extLst>
          </p:cNvPr>
          <p:cNvCxnSpPr/>
          <p:nvPr/>
        </p:nvCxnSpPr>
        <p:spPr>
          <a:xfrm rot="10800000">
            <a:off x="9003648" y="2917277"/>
            <a:ext cx="597900" cy="60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2196;p9">
            <a:extLst>
              <a:ext uri="{FF2B5EF4-FFF2-40B4-BE49-F238E27FC236}">
                <a16:creationId xmlns:a16="http://schemas.microsoft.com/office/drawing/2014/main" id="{D8089FD9-66E6-2ED8-3FFB-8C81DD9B254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8848" y="1683527"/>
            <a:ext cx="1754900" cy="165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97;p9">
            <a:extLst>
              <a:ext uri="{FF2B5EF4-FFF2-40B4-BE49-F238E27FC236}">
                <a16:creationId xmlns:a16="http://schemas.microsoft.com/office/drawing/2014/main" id="{23345F52-AC30-F16D-0788-AE741ABB5AA0}"/>
              </a:ext>
            </a:extLst>
          </p:cNvPr>
          <p:cNvSpPr/>
          <p:nvPr/>
        </p:nvSpPr>
        <p:spPr>
          <a:xfrm>
            <a:off x="3179447" y="2042910"/>
            <a:ext cx="422700" cy="377400"/>
          </a:xfrm>
          <a:prstGeom prst="rect">
            <a:avLst/>
          </a:prstGeom>
          <a:noFill/>
          <a:ln w="28575" cap="flat" cmpd="sng">
            <a:solidFill>
              <a:srgbClr val="287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2198;p9">
            <a:extLst>
              <a:ext uri="{FF2B5EF4-FFF2-40B4-BE49-F238E27FC236}">
                <a16:creationId xmlns:a16="http://schemas.microsoft.com/office/drawing/2014/main" id="{F3C75B27-0AF9-D2D6-5BF3-9E43D15E94E8}"/>
              </a:ext>
            </a:extLst>
          </p:cNvPr>
          <p:cNvCxnSpPr>
            <a:stCxn id="18" idx="2"/>
          </p:cNvCxnSpPr>
          <p:nvPr/>
        </p:nvCxnSpPr>
        <p:spPr>
          <a:xfrm>
            <a:off x="3390797" y="2420310"/>
            <a:ext cx="336300" cy="2483100"/>
          </a:xfrm>
          <a:prstGeom prst="straightConnector1">
            <a:avLst/>
          </a:prstGeom>
          <a:noFill/>
          <a:ln w="28575" cap="flat" cmpd="sng">
            <a:solidFill>
              <a:srgbClr val="287CB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199;p9">
            <a:extLst>
              <a:ext uri="{FF2B5EF4-FFF2-40B4-BE49-F238E27FC236}">
                <a16:creationId xmlns:a16="http://schemas.microsoft.com/office/drawing/2014/main" id="{7679A90B-5EEB-1457-226D-94DDD318B129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387"/>
          <a:stretch/>
        </p:blipFill>
        <p:spPr>
          <a:xfrm>
            <a:off x="8652648" y="5249918"/>
            <a:ext cx="2320488" cy="1149012"/>
          </a:xfrm>
          <a:prstGeom prst="clou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6544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CCB50-6263-2404-4C01-551F4A93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Islet </a:t>
            </a:r>
            <a:r>
              <a:rPr lang="en-US" dirty="0" err="1"/>
              <a:t>tregs</a:t>
            </a:r>
            <a:r>
              <a:rPr lang="en-US" dirty="0"/>
              <a:t> are expanded, share few </a:t>
            </a:r>
            <a:r>
              <a:rPr lang="en-US" dirty="0" err="1"/>
              <a:t>tcrs</a:t>
            </a:r>
            <a:r>
              <a:rPr lang="en-US" dirty="0"/>
              <a:t> with </a:t>
            </a:r>
            <a:r>
              <a:rPr lang="en-US" dirty="0" err="1"/>
              <a:t>tconv</a:t>
            </a:r>
            <a:r>
              <a:rPr lang="en-US" dirty="0"/>
              <a:t> cells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62878-EE7E-4AA7-95A2-618F2B93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7" y="1640402"/>
            <a:ext cx="7457806" cy="3317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1B5E3-882C-E65B-9D9F-9E5C0C1BC5D2}"/>
              </a:ext>
            </a:extLst>
          </p:cNvPr>
          <p:cNvSpPr txBox="1"/>
          <p:nvPr/>
        </p:nvSpPr>
        <p:spPr>
          <a:xfrm>
            <a:off x="2174567" y="5443789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Sharing was defined as identical nucleotide sequence of TRA and TRB chains.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BD473-E4E6-7344-C88A-1EBB1352449D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279934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DB437-182C-FEE3-1404-87F99025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449208"/>
            <a:ext cx="11362944" cy="598043"/>
          </a:xfrm>
        </p:spPr>
        <p:txBody>
          <a:bodyPr/>
          <a:lstStyle/>
          <a:p>
            <a:r>
              <a:rPr lang="en-US" dirty="0"/>
              <a:t>Islet Tregs are transcriptionally distinct from </a:t>
            </a:r>
            <a:r>
              <a:rPr lang="en-US" dirty="0" err="1"/>
              <a:t>Tconv</a:t>
            </a:r>
            <a:r>
              <a:rPr lang="en-US" dirty="0"/>
              <a:t>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8662D-9E3E-DDAB-E9A1-AC5FB83B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1015986"/>
            <a:ext cx="5397500" cy="5392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D4F81-E3C6-BA8A-9C89-1CA9B273E0E2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426042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Current Study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Goal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Design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5086875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22717</TotalTime>
  <Words>925</Words>
  <Application>Microsoft Macintosh PowerPoint</Application>
  <PresentationFormat>Widescreen</PresentationFormat>
  <Paragraphs>212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Aptos</vt:lpstr>
      <vt:lpstr>Aptos Narrow</vt:lpstr>
      <vt:lpstr>Archivo</vt:lpstr>
      <vt:lpstr>Arial</vt:lpstr>
      <vt:lpstr>Calibri</vt:lpstr>
      <vt:lpstr>Didact Gothic</vt:lpstr>
      <vt:lpstr>MADE Outer Sans</vt:lpstr>
      <vt:lpstr>Title Slides</vt:lpstr>
      <vt:lpstr>Content Slides</vt:lpstr>
      <vt:lpstr>Divider Slides</vt:lpstr>
      <vt:lpstr>PowerPoint Presentation</vt:lpstr>
      <vt:lpstr>Acknowledgements</vt:lpstr>
      <vt:lpstr>Overview</vt:lpstr>
      <vt:lpstr>Islet antigen reactive t cells play a crucial role in t1d</vt:lpstr>
      <vt:lpstr>T cell subsets in t1d</vt:lpstr>
      <vt:lpstr>T cell receptors (tcrs)</vt:lpstr>
      <vt:lpstr>Islet tregs are expanded, share few tcrs with tconv cells</vt:lpstr>
      <vt:lpstr>Islet Tregs are transcriptionally distinct from Tconv cells</vt:lpstr>
      <vt:lpstr>Overview</vt:lpstr>
      <vt:lpstr>Tcrs and t cell subsets in t1d</vt:lpstr>
      <vt:lpstr>Experimental workflow</vt:lpstr>
      <vt:lpstr>Overview</vt:lpstr>
      <vt:lpstr>Qc overview - rnaseq</vt:lpstr>
      <vt:lpstr>Qc - rnaseq</vt:lpstr>
      <vt:lpstr>Qc - rnaseq</vt:lpstr>
      <vt:lpstr>Hashtag demultiplexing</vt:lpstr>
      <vt:lpstr>Productive v(d)j-spanning pairs found in 80% of cells</vt:lpstr>
      <vt:lpstr>Cells passing qc for each hashtag</vt:lpstr>
      <vt:lpstr>Distinct transcript profiles revealed by scrnaseq</vt:lpstr>
      <vt:lpstr>Umap hyperparameters optimized with scdeed</vt:lpstr>
      <vt:lpstr>Umap embedding trustworthiness/dubiosity</vt:lpstr>
      <vt:lpstr>Mean treg &amp; mean Tconv signatures</vt:lpstr>
      <vt:lpstr>Mean treg &amp; mean Tconv signatures</vt:lpstr>
      <vt:lpstr>P390 Treg/tconv genes</vt:lpstr>
      <vt:lpstr>Treg and tconv cell calling by totalseq</vt:lpstr>
      <vt:lpstr>Umap with putative treg/tconv groups</vt:lpstr>
      <vt:lpstr>Investigation of tcr repertoires in iar/microbial t cells possible</vt:lpstr>
      <vt:lpstr>conclusions</vt:lpstr>
      <vt:lpstr>Acknowledgements</vt:lpstr>
      <vt:lpstr>PowerPoint Presentation</vt:lpstr>
      <vt:lpstr>PowerPoint Presentation</vt:lpstr>
      <vt:lpstr>PowerPoint Presentation</vt:lpstr>
      <vt:lpstr>Treg and tconv cell calling by totalseq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19</cp:revision>
  <dcterms:created xsi:type="dcterms:W3CDTF">2024-07-10T17:48:07Z</dcterms:created>
  <dcterms:modified xsi:type="dcterms:W3CDTF">2024-09-05T01:08:21Z</dcterms:modified>
</cp:coreProperties>
</file>